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561263" cy="10693400"/>
  <p:notesSz cx="6769100" cy="9906000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7" autoAdjust="0"/>
    <p:restoredTop sz="94660"/>
  </p:normalViewPr>
  <p:slideViewPr>
    <p:cSldViewPr>
      <p:cViewPr>
        <p:scale>
          <a:sx n="70" d="100"/>
          <a:sy n="70" d="100"/>
        </p:scale>
        <p:origin x="-3546" y="-186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5" tIns="45583" rIns="91165" bIns="45583" rtlCol="0"/>
          <a:lstStyle>
            <a:lvl1pPr algn="l" defTabSz="10399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7" cy="495300"/>
          </a:xfrm>
          <a:prstGeom prst="rect">
            <a:avLst/>
          </a:prstGeom>
        </p:spPr>
        <p:txBody>
          <a:bodyPr vert="horz" lIns="91165" tIns="45583" rIns="91165" bIns="45583" rtlCol="0"/>
          <a:lstStyle>
            <a:lvl1pPr algn="r" defTabSz="10399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C15157-9132-47D8-A58C-90F22DB93255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71688" y="742950"/>
            <a:ext cx="26257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5" tIns="45583" rIns="91165" bIns="4558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1" y="4705350"/>
            <a:ext cx="5415280" cy="4457700"/>
          </a:xfrm>
          <a:prstGeom prst="rect">
            <a:avLst/>
          </a:prstGeom>
        </p:spPr>
        <p:txBody>
          <a:bodyPr vert="horz" lIns="91165" tIns="45583" rIns="91165" bIns="4558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0"/>
            <a:ext cx="2933277" cy="495300"/>
          </a:xfrm>
          <a:prstGeom prst="rect">
            <a:avLst/>
          </a:prstGeom>
        </p:spPr>
        <p:txBody>
          <a:bodyPr vert="horz" lIns="91165" tIns="45583" rIns="91165" bIns="45583" rtlCol="0" anchor="b"/>
          <a:lstStyle>
            <a:lvl1pPr algn="l" defTabSz="10399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8" y="9408980"/>
            <a:ext cx="2933277" cy="495300"/>
          </a:xfrm>
          <a:prstGeom prst="rect">
            <a:avLst/>
          </a:prstGeom>
        </p:spPr>
        <p:txBody>
          <a:bodyPr vert="horz" lIns="91165" tIns="45583" rIns="91165" bIns="45583" rtlCol="0" anchor="b"/>
          <a:lstStyle>
            <a:lvl1pPr algn="r" defTabSz="10399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F4E84B-225C-4DCF-90B2-9FAC2E5C3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8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1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1925-4EA2-44C1-89CF-B77ADDE0DD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74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917EC-586D-4E53-8A1B-12D3C26DBA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50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2AD4-FCFE-4268-9633-80BE6311DE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8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900902" y="7994793"/>
            <a:ext cx="763310" cy="58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9F1C-591B-4B37-9A42-B0D8B702A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53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60141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D650-6D84-43B7-9E3F-893CB6562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35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0141" cy="1068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50C65-B9D2-4A90-9001-9788114936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57A4-1096-45B7-A1C9-70EDF27AC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7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705F-74D8-46F0-B463-14B5441B4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49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F3EE-480A-43CF-8B0D-09A4D159F8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31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3258" y="9157754"/>
            <a:ext cx="469211" cy="1017028"/>
          </a:xfrm>
        </p:spPr>
        <p:txBody>
          <a:bodyPr/>
          <a:lstStyle>
            <a:lvl1pPr algn="ctr">
              <a:defRPr sz="27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9E2A4BA5-2398-44C0-B1E7-6FDD966D26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1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79B01-54B9-4F96-A08F-09C8FAA44D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74632" y="763334"/>
            <a:ext cx="6072808" cy="173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74632" y="2494304"/>
            <a:ext cx="6072808" cy="754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288" y="9912107"/>
            <a:ext cx="1764594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2908" y="9912107"/>
            <a:ext cx="2395448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429"/>
            <a:ext cx="512990" cy="985599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A8E21-F124-4FA9-BF2E-399204B776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69" r:id="rId6"/>
    <p:sldLayoutId id="2147483679" r:id="rId7"/>
    <p:sldLayoutId id="2147483680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1" fontAlgn="base" hangingPunct="1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1" fontAlgn="base" hangingPunct="1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1" fontAlgn="base" hangingPunct="1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3"/>
          <p:cNvSpPr>
            <a:spLocks noGrp="1"/>
          </p:cNvSpPr>
          <p:nvPr>
            <p:ph idx="1"/>
          </p:nvPr>
        </p:nvSpPr>
        <p:spPr>
          <a:xfrm>
            <a:off x="1332359" y="545900"/>
            <a:ext cx="5919369" cy="1920480"/>
          </a:xfrm>
        </p:spPr>
        <p:txBody>
          <a:bodyPr/>
          <a:lstStyle/>
          <a:p>
            <a:pPr lvl="3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налогоплательщики!</a:t>
            </a:r>
            <a:endParaRPr lang="ru-RU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        Расчета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  для налогоплательщиков не производящих выплаты физическим лицам</a:t>
            </a: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alt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ФНС России от 18.09.2019 № ММВ-7-11/470@)</a:t>
            </a: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ru-RU" alt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ru-RU" altLang="ru-RU" sz="1400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  <a:p>
            <a:pPr lvl="3"/>
            <a:endParaRPr lang="ru-RU" altLang="ru-RU" dirty="0"/>
          </a:p>
          <a:p>
            <a:pPr lvl="3"/>
            <a:endParaRPr lang="ru-RU" altLang="ru-RU" dirty="0" smtClean="0"/>
          </a:p>
        </p:txBody>
      </p:sp>
      <p:pic>
        <p:nvPicPr>
          <p:cNvPr id="5" name="Picture 2" descr="\\U8700-APP004\scan\i.pjp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0271" y="666180"/>
            <a:ext cx="1075116" cy="110147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5691" y="9312393"/>
            <a:ext cx="4818338" cy="748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«Часто задаваемые вопросы»</a:t>
            </a:r>
          </a:p>
        </p:txBody>
      </p:sp>
      <p:pic>
        <p:nvPicPr>
          <p:cNvPr id="11272" name="Picture 8" descr="http://qrcoder.ru/code/?https%3A%2F%2Fwww.nalog.ru%2Frn87%2Fservice%2Fkb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924" y="9321073"/>
            <a:ext cx="1049463" cy="93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трелка вправо 22"/>
          <p:cNvSpPr/>
          <p:nvPr/>
        </p:nvSpPr>
        <p:spPr>
          <a:xfrm>
            <a:off x="5375720" y="9600425"/>
            <a:ext cx="2883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4247" y="2682404"/>
            <a:ext cx="699244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360363"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последние три месяца</a:t>
            </a:r>
            <a:r>
              <a:rPr lang="ru-RU" alt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расчетного (отчетного) периода налогоплательщик фактически не осуществлял выплаты и иные вознаграждения в пользу физических лиц (в отношении всех работников) в строке 001 раздела 1 указывается значение «2».</a:t>
            </a:r>
          </a:p>
          <a:p>
            <a:pPr marL="0" lvl="3" indent="360363" algn="just">
              <a:spcBef>
                <a:spcPts val="0"/>
              </a:spcBef>
              <a:spcAft>
                <a:spcPts val="1200"/>
              </a:spcAft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налоговую инспекцию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налогоплательщикам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представить в составе расчета титульный лист, раздел 1 без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 и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</a:t>
            </a:r>
          </a:p>
          <a:p>
            <a:pPr marL="0" lvl="3" indent="360363" algn="just">
              <a:spcBef>
                <a:spcPts val="0"/>
              </a:spcBef>
            </a:pPr>
            <a:r>
              <a:rPr lang="ru-RU" altLang="ru-RU" sz="1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Напоминаем,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расчет 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налоговый орган в срок </a:t>
            </a:r>
            <a:r>
              <a:rPr lang="ru-RU" altLang="ru-RU" sz="1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30-го числа месяца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расчетным (отчетным) периодом </a:t>
            </a: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 ст. 431 НК РФ):</a:t>
            </a:r>
          </a:p>
          <a:p>
            <a:pPr marL="0" lvl="3" indent="360363" algn="just">
              <a:spcBef>
                <a:spcPts val="0"/>
              </a:spcBef>
            </a:pP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за 1 квартал - не позднее 30 апреля;</a:t>
            </a:r>
          </a:p>
          <a:p>
            <a:pPr marL="0" lvl="3" indent="360363" algn="just">
              <a:spcBef>
                <a:spcPts val="0"/>
              </a:spcBef>
            </a:pP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за полугодие - не позднее 30 июля;</a:t>
            </a:r>
          </a:p>
          <a:p>
            <a:pPr marL="0" lvl="3" indent="360363" algn="just">
              <a:spcBef>
                <a:spcPts val="0"/>
              </a:spcBef>
            </a:pP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за 9 месяцев - не позднее 30 </a:t>
            </a: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октября;</a:t>
            </a:r>
            <a:endParaRPr lang="ru-RU" alt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360363" algn="just">
              <a:spcBef>
                <a:spcPts val="0"/>
              </a:spcBef>
            </a:pP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за год - не позднее 30 января.</a:t>
            </a:r>
          </a:p>
          <a:p>
            <a:pPr marL="0" lvl="3" indent="360363" algn="just">
              <a:spcBef>
                <a:spcPts val="0"/>
              </a:spcBef>
            </a:pPr>
            <a:endParaRPr lang="ru-RU" alt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360363" algn="just">
              <a:spcBef>
                <a:spcPts val="0"/>
              </a:spcBef>
            </a:pPr>
            <a:endParaRPr lang="ru-RU" alt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360363" algn="just">
              <a:spcBef>
                <a:spcPts val="0"/>
              </a:spcBef>
            </a:pPr>
            <a:endParaRPr lang="ru-RU" alt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263" y="7235514"/>
            <a:ext cx="4818338" cy="7172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«Онлайн - запись на прием в инспекцию»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396351" y="7376731"/>
            <a:ext cx="2883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691" y="8278303"/>
            <a:ext cx="4818338" cy="748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«Уплата налогов и пошлин»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365969" y="8494327"/>
            <a:ext cx="2883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8700-01-154\Desktop\qr-cod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98" y="8206295"/>
            <a:ext cx="1049463" cy="89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u8700-app004\scan\qr-cod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6" y="7074892"/>
            <a:ext cx="1021495" cy="9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ы ФНС Росс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ФНС России</Template>
  <TotalTime>1702</TotalTime>
  <Words>78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Слайды ФНС России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Овчарова Кристина Алексеевна</dc:creator>
  <cp:lastModifiedBy>Катюха Алексей Павлович</cp:lastModifiedBy>
  <cp:revision>76</cp:revision>
  <cp:lastPrinted>2020-06-29T20:27:29Z</cp:lastPrinted>
  <dcterms:created xsi:type="dcterms:W3CDTF">2020-03-18T21:35:38Z</dcterms:created>
  <dcterms:modified xsi:type="dcterms:W3CDTF">2020-07-08T00:03:22Z</dcterms:modified>
</cp:coreProperties>
</file>