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7" r:id="rId2"/>
    <p:sldMasterId id="2147483698" r:id="rId3"/>
    <p:sldMasterId id="2147483709" r:id="rId4"/>
    <p:sldMasterId id="2147483720" r:id="rId5"/>
    <p:sldMasterId id="2147483731" r:id="rId6"/>
  </p:sldMasterIdLst>
  <p:notesMasterIdLst>
    <p:notesMasterId r:id="rId9"/>
  </p:notesMasterIdLst>
  <p:handoutMasterIdLst>
    <p:handoutMasterId r:id="rId10"/>
  </p:handoutMasterIdLst>
  <p:sldIdLst>
    <p:sldId id="1692" r:id="rId7"/>
    <p:sldId id="1699" r:id="rId8"/>
  </p:sldIdLst>
  <p:sldSz cx="9144000" cy="5143500" type="screen16x9"/>
  <p:notesSz cx="6797675" cy="9926638"/>
  <p:defaultTextStyle>
    <a:defPPr>
      <a:defRPr lang="ru-RU"/>
    </a:defPPr>
    <a:lvl1pPr marL="0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4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82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70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61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41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orient="horz" pos="663">
          <p15:clr>
            <a:srgbClr val="A4A3A4"/>
          </p15:clr>
        </p15:guide>
        <p15:guide id="6" orient="horz" pos="799">
          <p15:clr>
            <a:srgbClr val="A4A3A4"/>
          </p15:clr>
        </p15:guide>
        <p15:guide id="7" pos="2880">
          <p15:clr>
            <a:srgbClr val="A4A3A4"/>
          </p15:clr>
        </p15:guide>
        <p15:guide id="8" pos="159">
          <p15:clr>
            <a:srgbClr val="A4A3A4"/>
          </p15:clr>
        </p15:guide>
        <p15:guide id="9" pos="5601">
          <p15:clr>
            <a:srgbClr val="A4A3A4"/>
          </p15:clr>
        </p15:guide>
        <p15:guide id="10" pos="158">
          <p15:clr>
            <a:srgbClr val="A4A3A4"/>
          </p15:clr>
        </p15:guide>
        <p15:guide id="11" orient="horz" pos="1756">
          <p15:clr>
            <a:srgbClr val="A4A3A4"/>
          </p15:clr>
        </p15:guide>
        <p15:guide id="12" orient="horz" pos="123">
          <p15:clr>
            <a:srgbClr val="A4A3A4"/>
          </p15:clr>
        </p15:guide>
        <p15:guide id="13" orient="horz" pos="2675">
          <p15:clr>
            <a:srgbClr val="A4A3A4"/>
          </p15:clr>
        </p15:guide>
        <p15:guide id="14" orient="horz" pos="2947">
          <p15:clr>
            <a:srgbClr val="A4A3A4"/>
          </p15:clr>
        </p15:guide>
        <p15:guide id="15" orient="horz" pos="497">
          <p15:clr>
            <a:srgbClr val="A4A3A4"/>
          </p15:clr>
        </p15:guide>
        <p15:guide id="16" orient="horz" pos="59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5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архоменко Олег Николаевич" initials="ПО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9EDF4"/>
    <a:srgbClr val="FF0000"/>
    <a:srgbClr val="006600"/>
    <a:srgbClr val="009900"/>
    <a:srgbClr val="9900CC"/>
    <a:srgbClr val="F37065"/>
    <a:srgbClr val="0072BC"/>
    <a:srgbClr val="89B1DE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52" autoAdjust="0"/>
    <p:restoredTop sz="94970" autoAdjust="0"/>
  </p:normalViewPr>
  <p:slideViewPr>
    <p:cSldViewPr>
      <p:cViewPr>
        <p:scale>
          <a:sx n="120" d="100"/>
          <a:sy n="120" d="100"/>
        </p:scale>
        <p:origin x="-1872" y="-672"/>
      </p:cViewPr>
      <p:guideLst>
        <p:guide orient="horz" pos="2341"/>
        <p:guide orient="horz" pos="164"/>
        <p:guide orient="horz" pos="3566"/>
        <p:guide orient="horz" pos="3929"/>
        <p:guide orient="horz" pos="663"/>
        <p:guide orient="horz" pos="799"/>
        <p:guide orient="horz" pos="1756"/>
        <p:guide orient="horz" pos="123"/>
        <p:guide orient="horz" pos="2675"/>
        <p:guide orient="horz" pos="2947"/>
        <p:guide orient="horz" pos="497"/>
        <p:guide orient="horz" pos="599"/>
        <p:guide pos="2880"/>
        <p:guide pos="159"/>
        <p:guide pos="5601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330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1" y="3"/>
            <a:ext cx="2946400" cy="496888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r">
              <a:defRPr sz="1200"/>
            </a:lvl1pPr>
          </a:lstStyle>
          <a:p>
            <a:fld id="{396C87FA-7439-4BC2-99EF-21E23532BE2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6"/>
            <a:ext cx="2946400" cy="496887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1" y="9428166"/>
            <a:ext cx="2946400" cy="496887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r">
              <a:defRPr sz="1200"/>
            </a:lvl1pPr>
          </a:lstStyle>
          <a:p>
            <a:fld id="{2F16D17D-C6F1-414D-8364-CAA933160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6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0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t>15.10.2020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7" rIns="91437" bIns="4571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1437" tIns="45717" rIns="91437" bIns="4571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28586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28586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4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82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7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6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46184" y="2171311"/>
            <a:ext cx="5190115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46184" y="3381840"/>
            <a:ext cx="5190115" cy="774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90" y="357506"/>
            <a:ext cx="2520277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2046184" y="4677984"/>
            <a:ext cx="5190115" cy="216024"/>
          </a:xfrm>
          <a:prstGeom prst="rect">
            <a:avLst/>
          </a:prstGeom>
        </p:spPr>
        <p:txBody>
          <a:bodyPr lIns="91410" tIns="45705" rIns="91410" bIns="45705"/>
          <a:lstStyle>
            <a:lvl1pPr marL="0" marR="0" indent="0" algn="l" defTabSz="615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91262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0173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78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1302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8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550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320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7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2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9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86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290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0319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39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66855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290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06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054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4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331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96821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50024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6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155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8400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5885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114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5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79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21091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0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Пятиугольник 1"/>
          <p:cNvSpPr/>
          <p:nvPr userDrawn="1"/>
        </p:nvSpPr>
        <p:spPr>
          <a:xfrm>
            <a:off x="-290916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13.00</a:t>
            </a:r>
          </a:p>
        </p:txBody>
      </p:sp>
      <p:sp>
        <p:nvSpPr>
          <p:cNvPr id="5" name="Пятиугольник 4"/>
          <p:cNvSpPr/>
          <p:nvPr userDrawn="1"/>
        </p:nvSpPr>
        <p:spPr>
          <a:xfrm>
            <a:off x="4039722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0.00</a:t>
            </a:r>
          </a:p>
        </p:txBody>
      </p:sp>
      <p:sp>
        <p:nvSpPr>
          <p:cNvPr id="6" name="Пятиугольник 5"/>
          <p:cNvSpPr/>
          <p:nvPr userDrawn="1"/>
        </p:nvSpPr>
        <p:spPr>
          <a:xfrm>
            <a:off x="8355293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13.00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63921" y="-255939"/>
            <a:ext cx="483889" cy="432476"/>
            <a:chOff x="4402577" y="-341252"/>
            <a:chExt cx="524213" cy="576634"/>
          </a:xfrm>
        </p:grpSpPr>
        <p:sp>
          <p:nvSpPr>
            <p:cNvPr id="9" name="Пятиугольник 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Пятиугольник 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8.80</a:t>
              </a:r>
            </a:p>
          </p:txBody>
        </p:sp>
      </p:grpSp>
      <p:grpSp>
        <p:nvGrpSpPr>
          <p:cNvPr id="12" name="Группа 11"/>
          <p:cNvGrpSpPr/>
          <p:nvPr userDrawn="1"/>
        </p:nvGrpSpPr>
        <p:grpSpPr>
          <a:xfrm>
            <a:off x="4063921" y="2354780"/>
            <a:ext cx="483889" cy="432476"/>
            <a:chOff x="4402577" y="-341252"/>
            <a:chExt cx="524213" cy="576634"/>
          </a:xfrm>
        </p:grpSpPr>
        <p:sp>
          <p:nvSpPr>
            <p:cNvPr id="13" name="Пятиугольник 12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Пятиугольник 13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0.80</a:t>
              </a:r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4063921" y="4236810"/>
            <a:ext cx="483889" cy="432476"/>
            <a:chOff x="4402577" y="-341252"/>
            <a:chExt cx="524213" cy="576634"/>
          </a:xfrm>
        </p:grpSpPr>
        <p:sp>
          <p:nvSpPr>
            <p:cNvPr id="16" name="Пятиугольник 15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Пятиугольник 16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7.80</a:t>
              </a:r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4063921" y="356910"/>
            <a:ext cx="483889" cy="432476"/>
            <a:chOff x="4402577" y="-341252"/>
            <a:chExt cx="524213" cy="576634"/>
          </a:xfrm>
        </p:grpSpPr>
        <p:sp>
          <p:nvSpPr>
            <p:cNvPr id="19" name="Пятиугольник 1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Пятиугольник 1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6.60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08793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47505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768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150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46184" y="2171311"/>
            <a:ext cx="5190115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46184" y="3381840"/>
            <a:ext cx="5190115" cy="774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90" y="357506"/>
            <a:ext cx="2520277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2046184" y="4677984"/>
            <a:ext cx="5190115" cy="216024"/>
          </a:xfrm>
          <a:prstGeom prst="rect">
            <a:avLst/>
          </a:prstGeom>
        </p:spPr>
        <p:txBody>
          <a:bodyPr lIns="91410" tIns="45705" rIns="91410" bIns="45705"/>
          <a:lstStyle>
            <a:lvl1pPr marL="0" marR="0" indent="0" algn="l" defTabSz="615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25095738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3E1D0-B99E-411B-BCE4-D3E6DB7EA499}" type="slidenum">
              <a:rPr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3307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288024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Пятиугольник 1"/>
          <p:cNvSpPr/>
          <p:nvPr userDrawn="1"/>
        </p:nvSpPr>
        <p:spPr>
          <a:xfrm>
            <a:off x="-290916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13.00</a:t>
            </a:r>
          </a:p>
        </p:txBody>
      </p:sp>
      <p:sp>
        <p:nvSpPr>
          <p:cNvPr id="5" name="Пятиугольник 4"/>
          <p:cNvSpPr/>
          <p:nvPr userDrawn="1"/>
        </p:nvSpPr>
        <p:spPr>
          <a:xfrm>
            <a:off x="4039722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0.00</a:t>
            </a:r>
          </a:p>
        </p:txBody>
      </p:sp>
      <p:sp>
        <p:nvSpPr>
          <p:cNvPr id="6" name="Пятиугольник 5"/>
          <p:cNvSpPr/>
          <p:nvPr userDrawn="1"/>
        </p:nvSpPr>
        <p:spPr>
          <a:xfrm>
            <a:off x="8355293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13.00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63921" y="-255939"/>
            <a:ext cx="483889" cy="432476"/>
            <a:chOff x="4402577" y="-341252"/>
            <a:chExt cx="524213" cy="576634"/>
          </a:xfrm>
        </p:grpSpPr>
        <p:sp>
          <p:nvSpPr>
            <p:cNvPr id="9" name="Пятиугольник 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Пятиугольник 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8.80</a:t>
              </a:r>
            </a:p>
          </p:txBody>
        </p:sp>
      </p:grpSp>
      <p:grpSp>
        <p:nvGrpSpPr>
          <p:cNvPr id="12" name="Группа 11"/>
          <p:cNvGrpSpPr/>
          <p:nvPr userDrawn="1"/>
        </p:nvGrpSpPr>
        <p:grpSpPr>
          <a:xfrm>
            <a:off x="4063921" y="2354780"/>
            <a:ext cx="483889" cy="432476"/>
            <a:chOff x="4402577" y="-341252"/>
            <a:chExt cx="524213" cy="576634"/>
          </a:xfrm>
        </p:grpSpPr>
        <p:sp>
          <p:nvSpPr>
            <p:cNvPr id="13" name="Пятиугольник 12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Пятиугольник 13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0.80</a:t>
              </a:r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4063921" y="4236810"/>
            <a:ext cx="483889" cy="432476"/>
            <a:chOff x="4402577" y="-341252"/>
            <a:chExt cx="524213" cy="576634"/>
          </a:xfrm>
        </p:grpSpPr>
        <p:sp>
          <p:nvSpPr>
            <p:cNvPr id="16" name="Пятиугольник 15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Пятиугольник 16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7.80</a:t>
              </a:r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4063921" y="356910"/>
            <a:ext cx="483889" cy="432476"/>
            <a:chOff x="4402577" y="-341252"/>
            <a:chExt cx="524213" cy="576634"/>
          </a:xfrm>
        </p:grpSpPr>
        <p:sp>
          <p:nvSpPr>
            <p:cNvPr id="19" name="Пятиугольник 1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20" name="Пятиугольник 1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6.60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17800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  <a:prstGeom prst="rect">
            <a:avLst/>
          </a:prstGeom>
        </p:spPr>
        <p:txBody>
          <a:bodyPr lIns="91410" tIns="45705" rIns="91410" bIns="45705"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273161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  <a:prstGeom prst="rect">
            <a:avLst/>
          </a:prstGeom>
        </p:spPr>
        <p:txBody>
          <a:bodyPr lIns="91410" tIns="45705" rIns="91410" bIns="45705"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95049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593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36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 lIns="91410" tIns="45705" rIns="91410" bIns="45705"/>
          <a:lstStyle>
            <a:lvl1pPr>
              <a:defRPr lang="ru-RU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7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86" r:id="rId5"/>
  </p:sldLayoutIdLst>
  <p:hf hdr="0" ftr="0" dt="0"/>
  <p:txStyles>
    <p:titleStyle>
      <a:lvl1pPr algn="l" defTabSz="914091" rtl="0" eaLnBrk="1" latinLnBrk="0" hangingPunct="1">
        <a:spcBef>
          <a:spcPct val="0"/>
        </a:spcBef>
        <a:buNone/>
        <a:defRPr lang="ru-RU" sz="2400" kern="1200" dirty="0">
          <a:solidFill>
            <a:srgbClr val="0072B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698" indent="-285654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6704" indent="-228522" algn="l" defTabSz="914091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33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4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7" r:id="rId8"/>
    <p:sldLayoutId id="214748370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074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8" r:id="rId8"/>
    <p:sldLayoutId id="214748371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3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9" r:id="rId8"/>
    <p:sldLayoutId id="214748373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 lIns="91410" tIns="45705" rIns="91410" bIns="45705"/>
          <a:lstStyle>
            <a:lvl1pPr>
              <a:defRPr lang="ru-RU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7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</p:sldLayoutIdLst>
  <p:hf hdr="0" ftr="0" dt="0"/>
  <p:txStyles>
    <p:titleStyle>
      <a:lvl1pPr algn="l" defTabSz="914091" rtl="0" eaLnBrk="1" latinLnBrk="0" hangingPunct="1">
        <a:spcBef>
          <a:spcPct val="0"/>
        </a:spcBef>
        <a:buNone/>
        <a:defRPr lang="ru-RU" sz="2400" kern="1200" dirty="0">
          <a:solidFill>
            <a:srgbClr val="0072B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698" indent="-285654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6704" indent="-228522" algn="l" defTabSz="914091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926453" y="45663"/>
            <a:ext cx="5287373" cy="5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rtlCol="0" anchor="t" anchorCtr="0" compatLnSpc="1">
            <a:prstTxWarp prst="textNoShape">
              <a:avLst/>
            </a:prstTxWarp>
            <a:noAutofit/>
          </a:bodyPr>
          <a:lstStyle>
            <a:lvl1pPr algn="r" defTabSz="914400">
              <a:lnSpc>
                <a:spcPts val="3000"/>
              </a:lnSpc>
              <a:spcBef>
                <a:spcPct val="0"/>
              </a:spcBef>
              <a:buNone/>
              <a:defRPr sz="280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0" dirty="0"/>
              <a:t>Специальный продукт «Кредит физическим лицам, применяющим специальный налоговый режим  «Налог на профессиональный доход</a:t>
            </a:r>
            <a:r>
              <a:rPr lang="ru-RU" sz="1800" kern="0" dirty="0" smtClean="0"/>
              <a:t>»</a:t>
            </a:r>
            <a:endParaRPr lang="ru-RU" sz="1800" kern="0" dirty="0"/>
          </a:p>
        </p:txBody>
      </p:sp>
      <p:pic>
        <p:nvPicPr>
          <p:cNvPr id="27" name="Picture 4" descr="председатель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42"/>
          <a:stretch/>
        </p:blipFill>
        <p:spPr bwMode="auto">
          <a:xfrm>
            <a:off x="115303" y="11411"/>
            <a:ext cx="2384140" cy="63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3461" y="4803998"/>
            <a:ext cx="396552" cy="339502"/>
          </a:xfrm>
        </p:spPr>
        <p:txBody>
          <a:bodyPr/>
          <a:lstStyle/>
          <a:p>
            <a:fld id="{F0C3E1D0-B99E-411B-BCE4-D3E6DB7EA499}" type="slidenum">
              <a:rPr smtClean="0">
                <a:solidFill>
                  <a:prstClr val="white"/>
                </a:solidFill>
              </a:rPr>
              <a:pPr/>
              <a:t>1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76" name="Sev01"/>
          <p:cNvSpPr>
            <a:spLocks noChangeAspect="1"/>
          </p:cNvSpPr>
          <p:nvPr/>
        </p:nvSpPr>
        <p:spPr>
          <a:xfrm>
            <a:off x="4278453" y="3306428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32ACFA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77" name="Freeform 166"/>
          <p:cNvSpPr>
            <a:spLocks noEditPoints="1"/>
          </p:cNvSpPr>
          <p:nvPr/>
        </p:nvSpPr>
        <p:spPr bwMode="auto">
          <a:xfrm>
            <a:off x="4575925" y="3602664"/>
            <a:ext cx="335868" cy="338338"/>
          </a:xfrm>
          <a:custGeom>
            <a:avLst/>
            <a:gdLst/>
            <a:ahLst/>
            <a:cxnLst>
              <a:cxn ang="0">
                <a:pos x="1" y="42"/>
              </a:cxn>
              <a:cxn ang="0">
                <a:pos x="1" y="40"/>
              </a:cxn>
              <a:cxn ang="0">
                <a:pos x="14" y="41"/>
              </a:cxn>
              <a:cxn ang="0">
                <a:pos x="30" y="19"/>
              </a:cxn>
              <a:cxn ang="0">
                <a:pos x="17" y="8"/>
              </a:cxn>
              <a:cxn ang="0">
                <a:pos x="9" y="14"/>
              </a:cxn>
              <a:cxn ang="0">
                <a:pos x="9" y="19"/>
              </a:cxn>
              <a:cxn ang="0">
                <a:pos x="18" y="39"/>
              </a:cxn>
              <a:cxn ang="0">
                <a:pos x="4" y="24"/>
              </a:cxn>
              <a:cxn ang="0">
                <a:pos x="4" y="9"/>
              </a:cxn>
              <a:cxn ang="0">
                <a:pos x="17" y="0"/>
              </a:cxn>
              <a:cxn ang="0">
                <a:pos x="37" y="16"/>
              </a:cxn>
              <a:cxn ang="0">
                <a:pos x="30" y="19"/>
              </a:cxn>
              <a:cxn ang="0">
                <a:pos x="6" y="58"/>
              </a:cxn>
              <a:cxn ang="0">
                <a:pos x="5" y="56"/>
              </a:cxn>
              <a:cxn ang="0">
                <a:pos x="16" y="46"/>
              </a:cxn>
              <a:cxn ang="0">
                <a:pos x="7" y="58"/>
              </a:cxn>
              <a:cxn ang="0">
                <a:pos x="22" y="63"/>
              </a:cxn>
              <a:cxn ang="0">
                <a:pos x="20" y="49"/>
              </a:cxn>
              <a:cxn ang="0">
                <a:pos x="23" y="49"/>
              </a:cxn>
              <a:cxn ang="0">
                <a:pos x="59" y="54"/>
              </a:cxn>
              <a:cxn ang="0">
                <a:pos x="46" y="62"/>
              </a:cxn>
              <a:cxn ang="0">
                <a:pos x="25" y="46"/>
              </a:cxn>
              <a:cxn ang="0">
                <a:pos x="33" y="43"/>
              </a:cxn>
              <a:cxn ang="0">
                <a:pos x="48" y="54"/>
              </a:cxn>
              <a:cxn ang="0">
                <a:pos x="55" y="46"/>
              </a:cxn>
              <a:cxn ang="0">
                <a:pos x="44" y="33"/>
              </a:cxn>
              <a:cxn ang="0">
                <a:pos x="46" y="25"/>
              </a:cxn>
              <a:cxn ang="0">
                <a:pos x="62" y="46"/>
              </a:cxn>
              <a:cxn ang="0">
                <a:pos x="42" y="13"/>
              </a:cxn>
              <a:cxn ang="0">
                <a:pos x="40" y="13"/>
              </a:cxn>
              <a:cxn ang="0">
                <a:pos x="41" y="0"/>
              </a:cxn>
              <a:cxn ang="0">
                <a:pos x="42" y="13"/>
              </a:cxn>
              <a:cxn ang="0">
                <a:pos x="47" y="17"/>
              </a:cxn>
              <a:cxn ang="0">
                <a:pos x="46" y="15"/>
              </a:cxn>
              <a:cxn ang="0">
                <a:pos x="58" y="5"/>
              </a:cxn>
              <a:cxn ang="0">
                <a:pos x="48" y="16"/>
              </a:cxn>
              <a:cxn ang="0">
                <a:pos x="50" y="23"/>
              </a:cxn>
              <a:cxn ang="0">
                <a:pos x="50" y="20"/>
              </a:cxn>
              <a:cxn ang="0">
                <a:pos x="63" y="22"/>
              </a:cxn>
            </a:cxnLst>
            <a:rect l="0" t="0" r="r" b="b"/>
            <a:pathLst>
              <a:path w="63" h="63">
                <a:moveTo>
                  <a:pt x="13" y="42"/>
                </a:moveTo>
                <a:cubicBezTo>
                  <a:pt x="1" y="42"/>
                  <a:pt x="1" y="42"/>
                  <a:pt x="1" y="42"/>
                </a:cubicBezTo>
                <a:cubicBezTo>
                  <a:pt x="0" y="42"/>
                  <a:pt x="0" y="42"/>
                  <a:pt x="0" y="41"/>
                </a:cubicBezTo>
                <a:cubicBezTo>
                  <a:pt x="0" y="40"/>
                  <a:pt x="0" y="40"/>
                  <a:pt x="1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14" y="40"/>
                  <a:pt x="14" y="40"/>
                  <a:pt x="14" y="41"/>
                </a:cubicBezTo>
                <a:cubicBezTo>
                  <a:pt x="14" y="42"/>
                  <a:pt x="14" y="42"/>
                  <a:pt x="13" y="42"/>
                </a:cubicBezTo>
                <a:close/>
                <a:moveTo>
                  <a:pt x="30" y="19"/>
                </a:moveTo>
                <a:cubicBezTo>
                  <a:pt x="19" y="9"/>
                  <a:pt x="19" y="9"/>
                  <a:pt x="19" y="9"/>
                </a:cubicBezTo>
                <a:cubicBezTo>
                  <a:pt x="19" y="8"/>
                  <a:pt x="18" y="8"/>
                  <a:pt x="17" y="8"/>
                </a:cubicBezTo>
                <a:cubicBezTo>
                  <a:pt x="16" y="8"/>
                  <a:pt x="15" y="8"/>
                  <a:pt x="14" y="9"/>
                </a:cubicBezTo>
                <a:cubicBezTo>
                  <a:pt x="9" y="14"/>
                  <a:pt x="9" y="14"/>
                  <a:pt x="9" y="14"/>
                </a:cubicBezTo>
                <a:cubicBezTo>
                  <a:pt x="8" y="15"/>
                  <a:pt x="8" y="16"/>
                  <a:pt x="8" y="17"/>
                </a:cubicBezTo>
                <a:cubicBezTo>
                  <a:pt x="8" y="18"/>
                  <a:pt x="8" y="19"/>
                  <a:pt x="9" y="19"/>
                </a:cubicBezTo>
                <a:cubicBezTo>
                  <a:pt x="19" y="30"/>
                  <a:pt x="19" y="30"/>
                  <a:pt x="19" y="30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38"/>
                  <a:pt x="17" y="38"/>
                  <a:pt x="16" y="37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2"/>
                  <a:pt x="0" y="20"/>
                  <a:pt x="0" y="17"/>
                </a:cubicBezTo>
                <a:cubicBezTo>
                  <a:pt x="0" y="14"/>
                  <a:pt x="2" y="11"/>
                  <a:pt x="4" y="9"/>
                </a:cubicBezTo>
                <a:cubicBezTo>
                  <a:pt x="9" y="3"/>
                  <a:pt x="9" y="3"/>
                  <a:pt x="9" y="3"/>
                </a:cubicBezTo>
                <a:cubicBezTo>
                  <a:pt x="11" y="1"/>
                  <a:pt x="14" y="0"/>
                  <a:pt x="17" y="0"/>
                </a:cubicBezTo>
                <a:cubicBezTo>
                  <a:pt x="20" y="0"/>
                  <a:pt x="23" y="1"/>
                  <a:pt x="25" y="4"/>
                </a:cubicBezTo>
                <a:cubicBezTo>
                  <a:pt x="37" y="16"/>
                  <a:pt x="37" y="16"/>
                  <a:pt x="37" y="16"/>
                </a:cubicBezTo>
                <a:cubicBezTo>
                  <a:pt x="38" y="17"/>
                  <a:pt x="38" y="18"/>
                  <a:pt x="39" y="18"/>
                </a:cubicBezTo>
                <a:lnTo>
                  <a:pt x="30" y="19"/>
                </a:lnTo>
                <a:close/>
                <a:moveTo>
                  <a:pt x="7" y="58"/>
                </a:moveTo>
                <a:cubicBezTo>
                  <a:pt x="6" y="58"/>
                  <a:pt x="6" y="58"/>
                  <a:pt x="6" y="58"/>
                </a:cubicBezTo>
                <a:cubicBezTo>
                  <a:pt x="6" y="58"/>
                  <a:pt x="5" y="58"/>
                  <a:pt x="5" y="58"/>
                </a:cubicBezTo>
                <a:cubicBezTo>
                  <a:pt x="5" y="57"/>
                  <a:pt x="5" y="56"/>
                  <a:pt x="5" y="56"/>
                </a:cubicBezTo>
                <a:cubicBezTo>
                  <a:pt x="15" y="46"/>
                  <a:pt x="15" y="46"/>
                  <a:pt x="15" y="46"/>
                </a:cubicBezTo>
                <a:cubicBezTo>
                  <a:pt x="15" y="46"/>
                  <a:pt x="16" y="46"/>
                  <a:pt x="16" y="46"/>
                </a:cubicBezTo>
                <a:cubicBezTo>
                  <a:pt x="17" y="47"/>
                  <a:pt x="17" y="47"/>
                  <a:pt x="16" y="48"/>
                </a:cubicBezTo>
                <a:lnTo>
                  <a:pt x="7" y="58"/>
                </a:lnTo>
                <a:close/>
                <a:moveTo>
                  <a:pt x="23" y="62"/>
                </a:moveTo>
                <a:cubicBezTo>
                  <a:pt x="23" y="62"/>
                  <a:pt x="22" y="63"/>
                  <a:pt x="22" y="63"/>
                </a:cubicBezTo>
                <a:cubicBezTo>
                  <a:pt x="21" y="63"/>
                  <a:pt x="20" y="62"/>
                  <a:pt x="20" y="62"/>
                </a:cubicBezTo>
                <a:cubicBezTo>
                  <a:pt x="20" y="49"/>
                  <a:pt x="20" y="49"/>
                  <a:pt x="20" y="49"/>
                </a:cubicBezTo>
                <a:cubicBezTo>
                  <a:pt x="20" y="49"/>
                  <a:pt x="21" y="48"/>
                  <a:pt x="22" y="48"/>
                </a:cubicBezTo>
                <a:cubicBezTo>
                  <a:pt x="22" y="48"/>
                  <a:pt x="23" y="49"/>
                  <a:pt x="23" y="49"/>
                </a:cubicBezTo>
                <a:lnTo>
                  <a:pt x="23" y="62"/>
                </a:lnTo>
                <a:close/>
                <a:moveTo>
                  <a:pt x="59" y="54"/>
                </a:moveTo>
                <a:cubicBezTo>
                  <a:pt x="54" y="59"/>
                  <a:pt x="54" y="59"/>
                  <a:pt x="54" y="59"/>
                </a:cubicBezTo>
                <a:cubicBezTo>
                  <a:pt x="51" y="61"/>
                  <a:pt x="49" y="62"/>
                  <a:pt x="46" y="62"/>
                </a:cubicBezTo>
                <a:cubicBezTo>
                  <a:pt x="43" y="62"/>
                  <a:pt x="40" y="61"/>
                  <a:pt x="38" y="59"/>
                </a:cubicBezTo>
                <a:cubicBezTo>
                  <a:pt x="25" y="46"/>
                  <a:pt x="25" y="46"/>
                  <a:pt x="25" y="46"/>
                </a:cubicBezTo>
                <a:cubicBezTo>
                  <a:pt x="25" y="46"/>
                  <a:pt x="24" y="45"/>
                  <a:pt x="24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43" y="54"/>
                  <a:pt x="43" y="54"/>
                  <a:pt x="43" y="54"/>
                </a:cubicBezTo>
                <a:cubicBezTo>
                  <a:pt x="45" y="55"/>
                  <a:pt x="47" y="55"/>
                  <a:pt x="48" y="54"/>
                </a:cubicBezTo>
                <a:cubicBezTo>
                  <a:pt x="54" y="48"/>
                  <a:pt x="54" y="48"/>
                  <a:pt x="54" y="48"/>
                </a:cubicBezTo>
                <a:cubicBezTo>
                  <a:pt x="55" y="48"/>
                  <a:pt x="55" y="47"/>
                  <a:pt x="55" y="46"/>
                </a:cubicBezTo>
                <a:cubicBezTo>
                  <a:pt x="55" y="45"/>
                  <a:pt x="55" y="44"/>
                  <a:pt x="54" y="43"/>
                </a:cubicBezTo>
                <a:cubicBezTo>
                  <a:pt x="44" y="33"/>
                  <a:pt x="44" y="33"/>
                  <a:pt x="44" y="33"/>
                </a:cubicBezTo>
                <a:cubicBezTo>
                  <a:pt x="44" y="24"/>
                  <a:pt x="44" y="24"/>
                  <a:pt x="44" y="24"/>
                </a:cubicBezTo>
                <a:cubicBezTo>
                  <a:pt x="45" y="24"/>
                  <a:pt x="46" y="25"/>
                  <a:pt x="46" y="25"/>
                </a:cubicBezTo>
                <a:cubicBezTo>
                  <a:pt x="59" y="38"/>
                  <a:pt x="59" y="38"/>
                  <a:pt x="59" y="38"/>
                </a:cubicBezTo>
                <a:cubicBezTo>
                  <a:pt x="61" y="40"/>
                  <a:pt x="62" y="43"/>
                  <a:pt x="62" y="46"/>
                </a:cubicBezTo>
                <a:cubicBezTo>
                  <a:pt x="62" y="49"/>
                  <a:pt x="61" y="52"/>
                  <a:pt x="59" y="54"/>
                </a:cubicBezTo>
                <a:close/>
                <a:moveTo>
                  <a:pt x="42" y="13"/>
                </a:moveTo>
                <a:cubicBezTo>
                  <a:pt x="42" y="14"/>
                  <a:pt x="42" y="14"/>
                  <a:pt x="41" y="14"/>
                </a:cubicBezTo>
                <a:cubicBezTo>
                  <a:pt x="40" y="14"/>
                  <a:pt x="40" y="14"/>
                  <a:pt x="40" y="13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0"/>
                  <a:pt x="40" y="0"/>
                  <a:pt x="41" y="0"/>
                </a:cubicBezTo>
                <a:cubicBezTo>
                  <a:pt x="42" y="0"/>
                  <a:pt x="42" y="0"/>
                  <a:pt x="42" y="1"/>
                </a:cubicBezTo>
                <a:lnTo>
                  <a:pt x="42" y="13"/>
                </a:lnTo>
                <a:close/>
                <a:moveTo>
                  <a:pt x="48" y="16"/>
                </a:moveTo>
                <a:cubicBezTo>
                  <a:pt x="48" y="17"/>
                  <a:pt x="47" y="17"/>
                  <a:pt x="47" y="17"/>
                </a:cubicBezTo>
                <a:cubicBezTo>
                  <a:pt x="47" y="17"/>
                  <a:pt x="47" y="17"/>
                  <a:pt x="46" y="16"/>
                </a:cubicBezTo>
                <a:cubicBezTo>
                  <a:pt x="46" y="16"/>
                  <a:pt x="46" y="15"/>
                  <a:pt x="46" y="15"/>
                </a:cubicBezTo>
                <a:cubicBezTo>
                  <a:pt x="56" y="5"/>
                  <a:pt x="56" y="5"/>
                  <a:pt x="56" y="5"/>
                </a:cubicBezTo>
                <a:cubicBezTo>
                  <a:pt x="56" y="4"/>
                  <a:pt x="57" y="4"/>
                  <a:pt x="58" y="5"/>
                </a:cubicBezTo>
                <a:cubicBezTo>
                  <a:pt x="58" y="5"/>
                  <a:pt x="58" y="6"/>
                  <a:pt x="58" y="7"/>
                </a:cubicBezTo>
                <a:lnTo>
                  <a:pt x="48" y="16"/>
                </a:lnTo>
                <a:close/>
                <a:moveTo>
                  <a:pt x="62" y="23"/>
                </a:moveTo>
                <a:cubicBezTo>
                  <a:pt x="50" y="23"/>
                  <a:pt x="50" y="23"/>
                  <a:pt x="50" y="23"/>
                </a:cubicBezTo>
                <a:cubicBezTo>
                  <a:pt x="49" y="23"/>
                  <a:pt x="48" y="22"/>
                  <a:pt x="48" y="22"/>
                </a:cubicBezTo>
                <a:cubicBezTo>
                  <a:pt x="48" y="21"/>
                  <a:pt x="49" y="20"/>
                  <a:pt x="50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20"/>
                  <a:pt x="63" y="21"/>
                  <a:pt x="63" y="22"/>
                </a:cubicBezTo>
                <a:cubicBezTo>
                  <a:pt x="63" y="22"/>
                  <a:pt x="62" y="23"/>
                  <a:pt x="62" y="23"/>
                </a:cubicBezTo>
                <a:close/>
              </a:path>
            </a:pathLst>
          </a:custGeom>
          <a:solidFill>
            <a:srgbClr val="32ACF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Sev01"/>
          <p:cNvSpPr>
            <a:spLocks noChangeAspect="1"/>
          </p:cNvSpPr>
          <p:nvPr/>
        </p:nvSpPr>
        <p:spPr>
          <a:xfrm>
            <a:off x="5315379" y="1296216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0476B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79" name="Sev01"/>
          <p:cNvSpPr>
            <a:spLocks noChangeAspect="1"/>
          </p:cNvSpPr>
          <p:nvPr/>
        </p:nvSpPr>
        <p:spPr>
          <a:xfrm>
            <a:off x="4796916" y="2278600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A1A1A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80" name="Freeform 110"/>
          <p:cNvSpPr>
            <a:spLocks noEditPoints="1"/>
          </p:cNvSpPr>
          <p:nvPr/>
        </p:nvSpPr>
        <p:spPr bwMode="auto">
          <a:xfrm>
            <a:off x="5621381" y="1613694"/>
            <a:ext cx="318809" cy="295854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0" y="10"/>
              </a:cxn>
              <a:cxn ang="0">
                <a:pos x="0" y="5"/>
              </a:cxn>
              <a:cxn ang="0">
                <a:pos x="8" y="5"/>
              </a:cxn>
              <a:cxn ang="0">
                <a:pos x="8" y="10"/>
              </a:cxn>
              <a:cxn ang="0">
                <a:pos x="33" y="30"/>
              </a:cxn>
              <a:cxn ang="0">
                <a:pos x="0" y="30"/>
              </a:cxn>
              <a:cxn ang="0">
                <a:pos x="0" y="25"/>
              </a:cxn>
              <a:cxn ang="0">
                <a:pos x="33" y="25"/>
              </a:cxn>
              <a:cxn ang="0">
                <a:pos x="33" y="30"/>
              </a:cxn>
              <a:cxn ang="0">
                <a:pos x="13" y="49"/>
              </a:cxn>
              <a:cxn ang="0">
                <a:pos x="0" y="49"/>
              </a:cxn>
              <a:cxn ang="0">
                <a:pos x="0" y="44"/>
              </a:cxn>
              <a:cxn ang="0">
                <a:pos x="13" y="44"/>
              </a:cxn>
              <a:cxn ang="0">
                <a:pos x="13" y="49"/>
              </a:cxn>
              <a:cxn ang="0">
                <a:pos x="24" y="3"/>
              </a:cxn>
              <a:cxn ang="0">
                <a:pos x="24" y="13"/>
              </a:cxn>
              <a:cxn ang="0">
                <a:pos x="22" y="15"/>
              </a:cxn>
              <a:cxn ang="0">
                <a:pos x="12" y="15"/>
              </a:cxn>
              <a:cxn ang="0">
                <a:pos x="9" y="13"/>
              </a:cxn>
              <a:cxn ang="0">
                <a:pos x="9" y="3"/>
              </a:cxn>
              <a:cxn ang="0">
                <a:pos x="12" y="0"/>
              </a:cxn>
              <a:cxn ang="0">
                <a:pos x="22" y="0"/>
              </a:cxn>
              <a:cxn ang="0">
                <a:pos x="24" y="3"/>
              </a:cxn>
              <a:cxn ang="0">
                <a:pos x="29" y="42"/>
              </a:cxn>
              <a:cxn ang="0">
                <a:pos x="29" y="51"/>
              </a:cxn>
              <a:cxn ang="0">
                <a:pos x="26" y="54"/>
              </a:cxn>
              <a:cxn ang="0">
                <a:pos x="17" y="54"/>
              </a:cxn>
              <a:cxn ang="0">
                <a:pos x="14" y="51"/>
              </a:cxn>
              <a:cxn ang="0">
                <a:pos x="14" y="42"/>
              </a:cxn>
              <a:cxn ang="0">
                <a:pos x="17" y="39"/>
              </a:cxn>
              <a:cxn ang="0">
                <a:pos x="26" y="39"/>
              </a:cxn>
              <a:cxn ang="0">
                <a:pos x="29" y="42"/>
              </a:cxn>
              <a:cxn ang="0">
                <a:pos x="58" y="10"/>
              </a:cxn>
              <a:cxn ang="0">
                <a:pos x="25" y="10"/>
              </a:cxn>
              <a:cxn ang="0">
                <a:pos x="25" y="5"/>
              </a:cxn>
              <a:cxn ang="0">
                <a:pos x="58" y="5"/>
              </a:cxn>
              <a:cxn ang="0">
                <a:pos x="58" y="10"/>
              </a:cxn>
              <a:cxn ang="0">
                <a:pos x="58" y="49"/>
              </a:cxn>
              <a:cxn ang="0">
                <a:pos x="30" y="49"/>
              </a:cxn>
              <a:cxn ang="0">
                <a:pos x="30" y="44"/>
              </a:cxn>
              <a:cxn ang="0">
                <a:pos x="58" y="44"/>
              </a:cxn>
              <a:cxn ang="0">
                <a:pos x="58" y="49"/>
              </a:cxn>
              <a:cxn ang="0">
                <a:pos x="48" y="22"/>
              </a:cxn>
              <a:cxn ang="0">
                <a:pos x="48" y="32"/>
              </a:cxn>
              <a:cxn ang="0">
                <a:pos x="46" y="34"/>
              </a:cxn>
              <a:cxn ang="0">
                <a:pos x="36" y="34"/>
              </a:cxn>
              <a:cxn ang="0">
                <a:pos x="34" y="32"/>
              </a:cxn>
              <a:cxn ang="0">
                <a:pos x="34" y="22"/>
              </a:cxn>
              <a:cxn ang="0">
                <a:pos x="36" y="20"/>
              </a:cxn>
              <a:cxn ang="0">
                <a:pos x="46" y="20"/>
              </a:cxn>
              <a:cxn ang="0">
                <a:pos x="48" y="22"/>
              </a:cxn>
              <a:cxn ang="0">
                <a:pos x="58" y="30"/>
              </a:cxn>
              <a:cxn ang="0">
                <a:pos x="50" y="30"/>
              </a:cxn>
              <a:cxn ang="0">
                <a:pos x="50" y="25"/>
              </a:cxn>
              <a:cxn ang="0">
                <a:pos x="58" y="25"/>
              </a:cxn>
              <a:cxn ang="0">
                <a:pos x="58" y="30"/>
              </a:cxn>
            </a:cxnLst>
            <a:rect l="0" t="0" r="r" b="b"/>
            <a:pathLst>
              <a:path w="58" h="54">
                <a:moveTo>
                  <a:pt x="8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0" y="5"/>
                  <a:pt x="0" y="5"/>
                </a:cubicBezTo>
                <a:cubicBezTo>
                  <a:pt x="8" y="5"/>
                  <a:pt x="8" y="5"/>
                  <a:pt x="8" y="5"/>
                </a:cubicBezTo>
                <a:lnTo>
                  <a:pt x="8" y="10"/>
                </a:lnTo>
                <a:close/>
                <a:moveTo>
                  <a:pt x="33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33" y="25"/>
                  <a:pt x="33" y="25"/>
                  <a:pt x="33" y="25"/>
                </a:cubicBezTo>
                <a:lnTo>
                  <a:pt x="33" y="30"/>
                </a:lnTo>
                <a:close/>
                <a:moveTo>
                  <a:pt x="13" y="49"/>
                </a:moveTo>
                <a:cubicBezTo>
                  <a:pt x="0" y="49"/>
                  <a:pt x="0" y="49"/>
                  <a:pt x="0" y="49"/>
                </a:cubicBezTo>
                <a:cubicBezTo>
                  <a:pt x="0" y="44"/>
                  <a:pt x="0" y="44"/>
                  <a:pt x="0" y="44"/>
                </a:cubicBezTo>
                <a:cubicBezTo>
                  <a:pt x="13" y="44"/>
                  <a:pt x="13" y="44"/>
                  <a:pt x="13" y="44"/>
                </a:cubicBezTo>
                <a:lnTo>
                  <a:pt x="13" y="49"/>
                </a:lnTo>
                <a:close/>
                <a:moveTo>
                  <a:pt x="24" y="3"/>
                </a:moveTo>
                <a:cubicBezTo>
                  <a:pt x="24" y="13"/>
                  <a:pt x="24" y="13"/>
                  <a:pt x="24" y="13"/>
                </a:cubicBezTo>
                <a:cubicBezTo>
                  <a:pt x="24" y="14"/>
                  <a:pt x="23" y="15"/>
                  <a:pt x="2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1" y="15"/>
                  <a:pt x="9" y="14"/>
                  <a:pt x="9" y="1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11" y="0"/>
                  <a:pt x="1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3" y="0"/>
                  <a:pt x="24" y="2"/>
                  <a:pt x="24" y="3"/>
                </a:cubicBezTo>
                <a:close/>
                <a:moveTo>
                  <a:pt x="29" y="42"/>
                </a:moveTo>
                <a:cubicBezTo>
                  <a:pt x="29" y="51"/>
                  <a:pt x="29" y="51"/>
                  <a:pt x="29" y="51"/>
                </a:cubicBezTo>
                <a:cubicBezTo>
                  <a:pt x="29" y="53"/>
                  <a:pt x="28" y="54"/>
                  <a:pt x="26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5" y="54"/>
                  <a:pt x="14" y="53"/>
                  <a:pt x="14" y="51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0"/>
                  <a:pt x="15" y="39"/>
                  <a:pt x="17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8" y="39"/>
                  <a:pt x="29" y="40"/>
                  <a:pt x="29" y="42"/>
                </a:cubicBezTo>
                <a:close/>
                <a:moveTo>
                  <a:pt x="58" y="10"/>
                </a:moveTo>
                <a:cubicBezTo>
                  <a:pt x="25" y="10"/>
                  <a:pt x="25" y="10"/>
                  <a:pt x="25" y="10"/>
                </a:cubicBezTo>
                <a:cubicBezTo>
                  <a:pt x="25" y="5"/>
                  <a:pt x="25" y="5"/>
                  <a:pt x="25" y="5"/>
                </a:cubicBezTo>
                <a:cubicBezTo>
                  <a:pt x="58" y="5"/>
                  <a:pt x="58" y="5"/>
                  <a:pt x="58" y="5"/>
                </a:cubicBezTo>
                <a:lnTo>
                  <a:pt x="58" y="10"/>
                </a:lnTo>
                <a:close/>
                <a:moveTo>
                  <a:pt x="58" y="49"/>
                </a:moveTo>
                <a:cubicBezTo>
                  <a:pt x="30" y="49"/>
                  <a:pt x="30" y="49"/>
                  <a:pt x="30" y="49"/>
                </a:cubicBezTo>
                <a:cubicBezTo>
                  <a:pt x="30" y="44"/>
                  <a:pt x="30" y="44"/>
                  <a:pt x="30" y="44"/>
                </a:cubicBezTo>
                <a:cubicBezTo>
                  <a:pt x="58" y="44"/>
                  <a:pt x="58" y="44"/>
                  <a:pt x="58" y="44"/>
                </a:cubicBezTo>
                <a:lnTo>
                  <a:pt x="58" y="49"/>
                </a:lnTo>
                <a:close/>
                <a:moveTo>
                  <a:pt x="48" y="2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7" y="34"/>
                  <a:pt x="46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5" y="34"/>
                  <a:pt x="34" y="33"/>
                  <a:pt x="34" y="3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1"/>
                  <a:pt x="35" y="20"/>
                  <a:pt x="3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1"/>
                  <a:pt x="48" y="22"/>
                </a:cubicBezTo>
                <a:close/>
                <a:moveTo>
                  <a:pt x="58" y="30"/>
                </a:moveTo>
                <a:cubicBezTo>
                  <a:pt x="50" y="30"/>
                  <a:pt x="50" y="30"/>
                  <a:pt x="50" y="30"/>
                </a:cubicBezTo>
                <a:cubicBezTo>
                  <a:pt x="50" y="25"/>
                  <a:pt x="50" y="25"/>
                  <a:pt x="50" y="25"/>
                </a:cubicBezTo>
                <a:cubicBezTo>
                  <a:pt x="58" y="25"/>
                  <a:pt x="58" y="25"/>
                  <a:pt x="58" y="25"/>
                </a:cubicBezTo>
                <a:lnTo>
                  <a:pt x="58" y="30"/>
                </a:lnTo>
                <a:close/>
              </a:path>
            </a:pathLst>
          </a:custGeom>
          <a:solidFill>
            <a:srgbClr val="0476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Freeform 96"/>
          <p:cNvSpPr>
            <a:spLocks noEditPoints="1"/>
          </p:cNvSpPr>
          <p:nvPr/>
        </p:nvSpPr>
        <p:spPr bwMode="auto">
          <a:xfrm>
            <a:off x="5116067" y="2588609"/>
            <a:ext cx="292511" cy="310793"/>
          </a:xfrm>
          <a:custGeom>
            <a:avLst/>
            <a:gdLst/>
            <a:ahLst/>
            <a:cxnLst>
              <a:cxn ang="0">
                <a:pos x="30" y="63"/>
              </a:cxn>
              <a:cxn ang="0">
                <a:pos x="0" y="34"/>
              </a:cxn>
              <a:cxn ang="0">
                <a:pos x="12" y="10"/>
              </a:cxn>
              <a:cxn ang="0">
                <a:pos x="19" y="11"/>
              </a:cxn>
              <a:cxn ang="0">
                <a:pos x="18" y="18"/>
              </a:cxn>
              <a:cxn ang="0">
                <a:pos x="10" y="34"/>
              </a:cxn>
              <a:cxn ang="0">
                <a:pos x="30" y="53"/>
              </a:cxn>
              <a:cxn ang="0">
                <a:pos x="49" y="34"/>
              </a:cxn>
              <a:cxn ang="0">
                <a:pos x="41" y="18"/>
              </a:cxn>
              <a:cxn ang="0">
                <a:pos x="40" y="11"/>
              </a:cxn>
              <a:cxn ang="0">
                <a:pos x="47" y="10"/>
              </a:cxn>
              <a:cxn ang="0">
                <a:pos x="59" y="34"/>
              </a:cxn>
              <a:cxn ang="0">
                <a:pos x="30" y="63"/>
              </a:cxn>
              <a:cxn ang="0">
                <a:pos x="34" y="29"/>
              </a:cxn>
              <a:cxn ang="0">
                <a:pos x="30" y="34"/>
              </a:cxn>
              <a:cxn ang="0">
                <a:pos x="25" y="29"/>
              </a:cxn>
              <a:cxn ang="0">
                <a:pos x="25" y="5"/>
              </a:cxn>
              <a:cxn ang="0">
                <a:pos x="30" y="0"/>
              </a:cxn>
              <a:cxn ang="0">
                <a:pos x="34" y="5"/>
              </a:cxn>
              <a:cxn ang="0">
                <a:pos x="34" y="29"/>
              </a:cxn>
            </a:cxnLst>
            <a:rect l="0" t="0" r="r" b="b"/>
            <a:pathLst>
              <a:path w="59" h="63">
                <a:moveTo>
                  <a:pt x="30" y="63"/>
                </a:moveTo>
                <a:cubicBezTo>
                  <a:pt x="14" y="63"/>
                  <a:pt x="0" y="50"/>
                  <a:pt x="0" y="34"/>
                </a:cubicBezTo>
                <a:cubicBezTo>
                  <a:pt x="0" y="24"/>
                  <a:pt x="5" y="16"/>
                  <a:pt x="12" y="10"/>
                </a:cubicBezTo>
                <a:cubicBezTo>
                  <a:pt x="14" y="9"/>
                  <a:pt x="17" y="9"/>
                  <a:pt x="19" y="11"/>
                </a:cubicBezTo>
                <a:cubicBezTo>
                  <a:pt x="21" y="14"/>
                  <a:pt x="20" y="17"/>
                  <a:pt x="18" y="18"/>
                </a:cubicBezTo>
                <a:cubicBezTo>
                  <a:pt x="13" y="22"/>
                  <a:pt x="10" y="28"/>
                  <a:pt x="10" y="34"/>
                </a:cubicBezTo>
                <a:cubicBezTo>
                  <a:pt x="10" y="44"/>
                  <a:pt x="19" y="53"/>
                  <a:pt x="30" y="53"/>
                </a:cubicBezTo>
                <a:cubicBezTo>
                  <a:pt x="40" y="53"/>
                  <a:pt x="49" y="44"/>
                  <a:pt x="49" y="34"/>
                </a:cubicBezTo>
                <a:cubicBezTo>
                  <a:pt x="49" y="28"/>
                  <a:pt x="46" y="22"/>
                  <a:pt x="41" y="18"/>
                </a:cubicBezTo>
                <a:cubicBezTo>
                  <a:pt x="39" y="17"/>
                  <a:pt x="39" y="14"/>
                  <a:pt x="40" y="11"/>
                </a:cubicBezTo>
                <a:cubicBezTo>
                  <a:pt x="42" y="9"/>
                  <a:pt x="45" y="9"/>
                  <a:pt x="47" y="10"/>
                </a:cubicBezTo>
                <a:cubicBezTo>
                  <a:pt x="55" y="16"/>
                  <a:pt x="59" y="24"/>
                  <a:pt x="59" y="34"/>
                </a:cubicBezTo>
                <a:cubicBezTo>
                  <a:pt x="59" y="50"/>
                  <a:pt x="46" y="63"/>
                  <a:pt x="30" y="63"/>
                </a:cubicBezTo>
                <a:close/>
                <a:moveTo>
                  <a:pt x="34" y="29"/>
                </a:moveTo>
                <a:cubicBezTo>
                  <a:pt x="34" y="32"/>
                  <a:pt x="32" y="34"/>
                  <a:pt x="30" y="34"/>
                </a:cubicBezTo>
                <a:cubicBezTo>
                  <a:pt x="27" y="34"/>
                  <a:pt x="25" y="32"/>
                  <a:pt x="25" y="29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2"/>
                  <a:pt x="27" y="0"/>
                  <a:pt x="30" y="0"/>
                </a:cubicBezTo>
                <a:cubicBezTo>
                  <a:pt x="32" y="0"/>
                  <a:pt x="34" y="2"/>
                  <a:pt x="34" y="5"/>
                </a:cubicBezTo>
                <a:lnTo>
                  <a:pt x="34" y="29"/>
                </a:lnTo>
                <a:close/>
              </a:path>
            </a:pathLst>
          </a:custGeom>
          <a:solidFill>
            <a:srgbClr val="A1A1A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2" name="Group 75"/>
          <p:cNvGrpSpPr/>
          <p:nvPr/>
        </p:nvGrpSpPr>
        <p:grpSpPr>
          <a:xfrm>
            <a:off x="-5511" y="1311682"/>
            <a:ext cx="4087561" cy="2925556"/>
            <a:chOff x="1" y="1547225"/>
            <a:chExt cx="4087561" cy="2925556"/>
          </a:xfrm>
        </p:grpSpPr>
        <p:sp>
          <p:nvSpPr>
            <p:cNvPr id="83" name="Freeform 26"/>
            <p:cNvSpPr/>
            <p:nvPr/>
          </p:nvSpPr>
          <p:spPr>
            <a:xfrm rot="16200000" flipV="1">
              <a:off x="83622" y="2035394"/>
              <a:ext cx="2020824" cy="2188066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451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4510"/>
                  </a:lnTo>
                  <a:close/>
                </a:path>
              </a:pathLst>
            </a:cu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84" name="Freeform 27"/>
            <p:cNvSpPr/>
            <p:nvPr/>
          </p:nvSpPr>
          <p:spPr>
            <a:xfrm rot="16200000" flipV="1">
              <a:off x="725289" y="1110508"/>
              <a:ext cx="2925556" cy="379899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6051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5524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6503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6503 h 11993"/>
                <a:gd name="connsiteX0" fmla="*/ 0 w 10000"/>
                <a:gd name="connsiteY0" fmla="*/ 4177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4177 h 11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993">
                  <a:moveTo>
                    <a:pt x="0" y="4177"/>
                  </a:moveTo>
                  <a:lnTo>
                    <a:pt x="10000" y="0"/>
                  </a:lnTo>
                  <a:lnTo>
                    <a:pt x="10000" y="7517"/>
                  </a:lnTo>
                  <a:lnTo>
                    <a:pt x="0" y="11993"/>
                  </a:lnTo>
                  <a:lnTo>
                    <a:pt x="0" y="4177"/>
                  </a:lnTo>
                  <a:close/>
                </a:path>
              </a:pathLst>
            </a:cu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</p:grpSp>
      <p:sp>
        <p:nvSpPr>
          <p:cNvPr id="85" name="Freeform 61"/>
          <p:cNvSpPr/>
          <p:nvPr/>
        </p:nvSpPr>
        <p:spPr>
          <a:xfrm rot="16200000" flipV="1">
            <a:off x="1169465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6" name="Freeform 62"/>
          <p:cNvSpPr/>
          <p:nvPr/>
        </p:nvSpPr>
        <p:spPr>
          <a:xfrm rot="16200000" flipV="1">
            <a:off x="1776876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rgbClr val="A1A1A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7" name="Freeform 65"/>
          <p:cNvSpPr/>
          <p:nvPr/>
        </p:nvSpPr>
        <p:spPr>
          <a:xfrm rot="16200000" flipV="1">
            <a:off x="5805825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  <a:gd name="connsiteX0" fmla="*/ 0 w 10000"/>
              <a:gd name="connsiteY0" fmla="*/ 0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0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0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0"/>
                </a:lnTo>
                <a:close/>
              </a:path>
            </a:pathLst>
          </a:custGeom>
          <a:solidFill>
            <a:srgbClr val="0476B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435029" y="1539936"/>
            <a:ext cx="24825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Стартовый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lang="ru-RU" sz="1000" kern="0" dirty="0">
                <a:solidFill>
                  <a:sysClr val="window" lastClr="FFFFFF"/>
                </a:solidFill>
              </a:rPr>
              <a:t>До 500 тысяч рублей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включительно</a:t>
            </a:r>
          </a:p>
          <a:p>
            <a:pPr lvl="0" defTabSz="914400"/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Без обеспечения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0 месяцев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058501" y="2429441"/>
            <a:ext cx="24825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lang="ru-RU" sz="1200" b="1" kern="0" dirty="0" smtClean="0">
                <a:solidFill>
                  <a:sysClr val="window" lastClr="FFFFFF"/>
                </a:solidFill>
              </a:rPr>
              <a:t>На развитие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От 500 тыс. рублей до 1 млн рублей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Без обеспечения</a:t>
            </a:r>
            <a:endParaRPr lang="en-US" sz="1000" kern="0" dirty="0" smtClean="0">
              <a:solidFill>
                <a:sysClr val="window" lastClr="FFFFFF"/>
              </a:solidFill>
            </a:endParaRPr>
          </a:p>
          <a:p>
            <a:pPr defTabSz="914400">
              <a:defRPr/>
            </a:pPr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</a:t>
            </a:r>
            <a:r>
              <a:rPr lang="en-US" sz="1000" kern="0" dirty="0" smtClean="0">
                <a:solidFill>
                  <a:sysClr val="window" lastClr="FFFFFF"/>
                </a:solidFill>
              </a:rPr>
              <a:t>3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 </a:t>
            </a:r>
            <a:r>
              <a:rPr lang="ru-RU" sz="1000" kern="0" dirty="0">
                <a:solidFill>
                  <a:sysClr val="window" lastClr="FFFFFF"/>
                </a:solidFill>
              </a:rPr>
              <a:t>месяцев</a:t>
            </a:r>
            <a:endParaRPr lang="en-US" sz="1000" kern="0" dirty="0">
              <a:solidFill>
                <a:sysClr val="window" lastClr="FFFFFF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70924" y="3336792"/>
            <a:ext cx="24825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Инвестиционный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от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1 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 до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5 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Поручительство и твердый залог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defTabSz="914400">
              <a:defRPr/>
            </a:pPr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</a:t>
            </a:r>
            <a:r>
              <a:rPr lang="en-US" sz="1000" kern="0" dirty="0" smtClean="0">
                <a:solidFill>
                  <a:sysClr val="window" lastClr="FFFFFF"/>
                </a:solidFill>
              </a:rPr>
              <a:t>6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 </a:t>
            </a:r>
            <a:r>
              <a:rPr lang="ru-RU" sz="1000" kern="0" dirty="0">
                <a:solidFill>
                  <a:sysClr val="window" lastClr="FFFFFF"/>
                </a:solidFill>
              </a:rPr>
              <a:t>месяцев</a:t>
            </a:r>
            <a:endParaRPr lang="en-US" sz="1000" kern="0" dirty="0">
              <a:solidFill>
                <a:sysClr val="window" lastClr="FFFFFF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516166" y="1675388"/>
            <a:ext cx="28199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Срок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lang="ru-RU" sz="1000" kern="0" dirty="0">
                <a:solidFill>
                  <a:sysClr val="window" lastClr="FFFFFF"/>
                </a:solidFill>
              </a:rPr>
              <a:t>До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36 месяцев</a:t>
            </a:r>
          </a:p>
          <a:p>
            <a:pPr lvl="0" defTabSz="914400"/>
            <a:r>
              <a:rPr lang="ru-RU" sz="1000" kern="0" dirty="0">
                <a:solidFill>
                  <a:sysClr val="window" lastClr="FFFFFF"/>
                </a:solidFill>
              </a:rPr>
              <a:t>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Упрощенный порядок выдачи кредита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с минимальным пакетом документов</a:t>
            </a:r>
          </a:p>
          <a:p>
            <a:pPr lvl="0" defTabSz="914400"/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Справка ФНС (сервис Мой налог)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Анкета и Заявка</a:t>
            </a:r>
          </a:p>
          <a:p>
            <a:pPr lvl="0" defTabSz="914400"/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lang="ru-RU" sz="1000" kern="0" noProof="0" dirty="0" smtClean="0">
                <a:solidFill>
                  <a:sysClr val="window" lastClr="FFFFFF"/>
                </a:solidFill>
              </a:rPr>
              <a:t>Возможность погашения ранее </a:t>
            </a:r>
          </a:p>
          <a:p>
            <a:pPr lvl="0" defTabSz="914400"/>
            <a:r>
              <a:rPr lang="ru-RU" sz="1000" kern="0" noProof="0" dirty="0" smtClean="0">
                <a:solidFill>
                  <a:sysClr val="window" lastClr="FFFFFF"/>
                </a:solidFill>
              </a:rPr>
              <a:t>выданного кредита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4676" y="2460218"/>
            <a:ext cx="1770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1200" b="1" kern="0" dirty="0" smtClean="0">
                <a:solidFill>
                  <a:sysClr val="window" lastClr="FFFFFF"/>
                </a:solidFill>
              </a:rPr>
              <a:t>Ставка по кредиту </a:t>
            </a:r>
            <a:endParaRPr lang="en-US" sz="1200" kern="0" dirty="0">
              <a:solidFill>
                <a:sysClr val="window" lastClr="FFFFFF"/>
              </a:solidFill>
            </a:endParaRPr>
          </a:p>
          <a:p>
            <a:pPr lvl="0" defTabSz="914400"/>
            <a:r>
              <a:rPr lang="en-US" sz="1000" kern="0" dirty="0">
                <a:solidFill>
                  <a:sysClr val="window" lastClr="FFFFFF"/>
                </a:solidFill>
              </a:rPr>
              <a:t>     </a:t>
            </a:r>
            <a:r>
              <a:rPr lang="ru-RU" sz="1600" b="1" kern="0" dirty="0" smtClean="0">
                <a:solidFill>
                  <a:sysClr val="window" lastClr="FFFFFF"/>
                </a:solidFill>
              </a:rPr>
              <a:t>7,75% </a:t>
            </a:r>
            <a:endParaRPr lang="en-US" sz="1600" b="1" kern="0" dirty="0">
              <a:solidFill>
                <a:sysClr val="window" lastClr="FFFFFF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68144" y="3275236"/>
            <a:ext cx="3441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До 60 месяцев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Выдача </a:t>
            </a:r>
            <a:r>
              <a:rPr lang="ru-RU" sz="1000" kern="0" dirty="0">
                <a:solidFill>
                  <a:sysClr val="window" lastClr="FFFFFF"/>
                </a:solidFill>
              </a:rPr>
              <a:t>кредита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с минимальным 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пакетом документов + оформление залогового обеспечения по кредиту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0787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5" grpId="0" animBg="1"/>
      <p:bldP spid="86" grpId="0" animBg="1"/>
      <p:bldP spid="87" grpId="0" animBg="1"/>
      <p:bldP spid="88" grpId="0"/>
      <p:bldP spid="89" grpId="0"/>
      <p:bldP spid="90" grpId="0"/>
      <p:bldP spid="94" grpId="0"/>
      <p:bldP spid="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 descr="председатель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42"/>
          <a:stretch/>
        </p:blipFill>
        <p:spPr bwMode="auto">
          <a:xfrm>
            <a:off x="115303" y="-5145"/>
            <a:ext cx="2384140" cy="63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3461" y="4803998"/>
            <a:ext cx="396552" cy="339502"/>
          </a:xfrm>
        </p:spPr>
        <p:txBody>
          <a:bodyPr/>
          <a:lstStyle/>
          <a:p>
            <a:fld id="{F0C3E1D0-B99E-411B-BCE4-D3E6DB7EA499}" type="slidenum">
              <a:rPr lang="ru-RU" smtClean="0">
                <a:solidFill>
                  <a:schemeClr val="bg1"/>
                </a:solidFill>
              </a:rPr>
              <a:pPr/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4618" y="1342124"/>
            <a:ext cx="1518044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476BF"/>
                </a:solidFill>
                <a:effectLst/>
                <a:uLnTx/>
                <a:uFillTx/>
              </a:rPr>
              <a:t>До 500 тыс. рублей 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476BF"/>
              </a:solidFill>
              <a:effectLst/>
              <a:uLnTx/>
              <a:uFillTx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14618" y="1537858"/>
            <a:ext cx="2621652" cy="384721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Стартовый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Без обеспечения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14618" y="2187131"/>
            <a:ext cx="24488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defTabSz="914400"/>
            <a:r>
              <a:rPr lang="ru-RU" sz="1200" b="1" kern="0" dirty="0" smtClean="0">
                <a:solidFill>
                  <a:srgbClr val="0E5A8B"/>
                </a:solidFill>
              </a:rPr>
              <a:t>От </a:t>
            </a:r>
            <a:r>
              <a:rPr lang="ru-RU" sz="1200" b="1" kern="0" dirty="0">
                <a:solidFill>
                  <a:srgbClr val="0E5A8B"/>
                </a:solidFill>
              </a:rPr>
              <a:t>500 тыс. рублей до 1 млн. </a:t>
            </a:r>
            <a:r>
              <a:rPr lang="ru-RU" sz="1200" b="1" kern="0" dirty="0" smtClean="0">
                <a:solidFill>
                  <a:srgbClr val="0E5A8B"/>
                </a:solidFill>
              </a:rPr>
              <a:t>рублей</a:t>
            </a:r>
            <a:endParaRPr lang="ru-RU" sz="1200" b="1" kern="0" dirty="0">
              <a:solidFill>
                <a:srgbClr val="0E5A8B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14617" y="2584394"/>
            <a:ext cx="2621653" cy="384721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На </a:t>
            </a: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развитие</a:t>
            </a:r>
          </a:p>
          <a:p>
            <a:pPr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Без обеспечения </a:t>
            </a:r>
            <a:endParaRPr lang="ru-RU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69752" y="3760388"/>
            <a:ext cx="265938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defTabSz="914400"/>
            <a:r>
              <a:rPr lang="ru-RU" sz="1200" b="1" kern="0" dirty="0">
                <a:solidFill>
                  <a:srgbClr val="32ACFA"/>
                </a:solidFill>
              </a:rPr>
              <a:t>От </a:t>
            </a:r>
            <a:r>
              <a:rPr lang="ru-RU" sz="1200" b="1" kern="0" dirty="0" smtClean="0">
                <a:solidFill>
                  <a:srgbClr val="32ACFA"/>
                </a:solidFill>
              </a:rPr>
              <a:t>1 млн рублей </a:t>
            </a:r>
            <a:r>
              <a:rPr lang="ru-RU" sz="1200" b="1" kern="0" dirty="0">
                <a:solidFill>
                  <a:srgbClr val="32ACFA"/>
                </a:solidFill>
              </a:rPr>
              <a:t>до </a:t>
            </a:r>
            <a:r>
              <a:rPr lang="ru-RU" sz="1200" b="1" kern="0" dirty="0" smtClean="0">
                <a:solidFill>
                  <a:srgbClr val="32ACFA"/>
                </a:solidFill>
              </a:rPr>
              <a:t>5 млн рублей</a:t>
            </a:r>
            <a:endParaRPr lang="ru-RU" sz="1200" b="1" kern="0" dirty="0">
              <a:solidFill>
                <a:srgbClr val="32ACFA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69752" y="4005335"/>
            <a:ext cx="2621653" cy="569387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Инвестиционный</a:t>
            </a:r>
          </a:p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Обеспечение:</a:t>
            </a:r>
          </a:p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Поручительство </a:t>
            </a: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и твердый залог </a:t>
            </a:r>
          </a:p>
        </p:txBody>
      </p:sp>
      <p:grpSp>
        <p:nvGrpSpPr>
          <p:cNvPr id="44" name="Group 22"/>
          <p:cNvGrpSpPr/>
          <p:nvPr/>
        </p:nvGrpSpPr>
        <p:grpSpPr>
          <a:xfrm>
            <a:off x="404060" y="1281862"/>
            <a:ext cx="723797" cy="703075"/>
            <a:chOff x="759824" y="1438589"/>
            <a:chExt cx="723797" cy="703075"/>
          </a:xfrm>
        </p:grpSpPr>
        <p:sp>
          <p:nvSpPr>
            <p:cNvPr id="45" name="Oval 24"/>
            <p:cNvSpPr/>
            <p:nvPr/>
          </p:nvSpPr>
          <p:spPr>
            <a:xfrm>
              <a:off x="759824" y="1438589"/>
              <a:ext cx="723797" cy="703075"/>
            </a:xfrm>
            <a:prstGeom prst="ellipse">
              <a:avLst/>
            </a:prstGeom>
            <a:solidFill>
              <a:srgbClr val="0476BF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ontAwesome" pitchFamily="2" charset="0"/>
                <a:ea typeface="+mn-ea"/>
              </a:endParaRPr>
            </a:p>
          </p:txBody>
        </p:sp>
        <p:sp>
          <p:nvSpPr>
            <p:cNvPr id="46" name="Freeform 5"/>
            <p:cNvSpPr>
              <a:spLocks noEditPoints="1"/>
            </p:cNvSpPr>
            <p:nvPr/>
          </p:nvSpPr>
          <p:spPr bwMode="auto">
            <a:xfrm>
              <a:off x="936537" y="1604941"/>
              <a:ext cx="370370" cy="37037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" name="Group 23"/>
          <p:cNvGrpSpPr/>
          <p:nvPr/>
        </p:nvGrpSpPr>
        <p:grpSpPr>
          <a:xfrm>
            <a:off x="404060" y="2186065"/>
            <a:ext cx="723797" cy="703077"/>
            <a:chOff x="759824" y="2445278"/>
            <a:chExt cx="723797" cy="703077"/>
          </a:xfrm>
        </p:grpSpPr>
        <p:sp>
          <p:nvSpPr>
            <p:cNvPr id="48" name="Oval 30"/>
            <p:cNvSpPr/>
            <p:nvPr/>
          </p:nvSpPr>
          <p:spPr>
            <a:xfrm>
              <a:off x="759824" y="2445278"/>
              <a:ext cx="723797" cy="703077"/>
            </a:xfrm>
            <a:prstGeom prst="ellipse">
              <a:avLst/>
            </a:prstGeom>
            <a:solidFill>
              <a:srgbClr val="0E5A8B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49" name="Freeform 245"/>
            <p:cNvSpPr>
              <a:spLocks/>
            </p:cNvSpPr>
            <p:nvPr/>
          </p:nvSpPr>
          <p:spPr bwMode="auto">
            <a:xfrm>
              <a:off x="955916" y="2631010"/>
              <a:ext cx="331612" cy="331612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0" name="Group 25"/>
          <p:cNvGrpSpPr/>
          <p:nvPr/>
        </p:nvGrpSpPr>
        <p:grpSpPr>
          <a:xfrm>
            <a:off x="391524" y="3734762"/>
            <a:ext cx="723797" cy="703077"/>
            <a:chOff x="759824" y="3453400"/>
            <a:chExt cx="723797" cy="703077"/>
          </a:xfrm>
        </p:grpSpPr>
        <p:sp>
          <p:nvSpPr>
            <p:cNvPr id="51" name="Oval 35"/>
            <p:cNvSpPr/>
            <p:nvPr/>
          </p:nvSpPr>
          <p:spPr>
            <a:xfrm>
              <a:off x="759824" y="3453400"/>
              <a:ext cx="723797" cy="703077"/>
            </a:xfrm>
            <a:prstGeom prst="ellipse">
              <a:avLst/>
            </a:pr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52" name="Freeform 21"/>
            <p:cNvSpPr>
              <a:spLocks noEditPoints="1"/>
            </p:cNvSpPr>
            <p:nvPr/>
          </p:nvSpPr>
          <p:spPr bwMode="auto">
            <a:xfrm>
              <a:off x="973402" y="3588251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926453" y="45663"/>
            <a:ext cx="5287373" cy="5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rtlCol="0" anchor="t" anchorCtr="0" compatLnSpc="1">
            <a:prstTxWarp prst="textNoShape">
              <a:avLst/>
            </a:prstTxWarp>
            <a:noAutofit/>
          </a:bodyPr>
          <a:lstStyle>
            <a:lvl1pPr algn="r" defTabSz="914400">
              <a:lnSpc>
                <a:spcPts val="3000"/>
              </a:lnSpc>
              <a:spcBef>
                <a:spcPct val="0"/>
              </a:spcBef>
              <a:buNone/>
              <a:defRPr sz="280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0" dirty="0"/>
              <a:t>Специальный продукт «Кредит физическим лицам, применяющим специальный налоговый режим  «Налог на профессиональный доход</a:t>
            </a:r>
            <a:r>
              <a:rPr lang="ru-RU" sz="1800" kern="0" dirty="0" smtClean="0"/>
              <a:t>»</a:t>
            </a:r>
            <a:endParaRPr lang="ru-RU" sz="1800" kern="0" dirty="0"/>
          </a:p>
        </p:txBody>
      </p:sp>
      <p:sp>
        <p:nvSpPr>
          <p:cNvPr id="101" name="TextBox 100"/>
          <p:cNvSpPr txBox="1"/>
          <p:nvPr/>
        </p:nvSpPr>
        <p:spPr>
          <a:xfrm>
            <a:off x="5029766" y="1203625"/>
            <a:ext cx="10807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СРОК КРЕДИТА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2781" y="1203625"/>
            <a:ext cx="14285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СТАВКА ПО КРЕДИТУ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641" y="1582683"/>
            <a:ext cx="603089" cy="588379"/>
          </a:xfrm>
          <a:prstGeom prst="rect">
            <a:avLst/>
          </a:prstGeom>
        </p:spPr>
      </p:pic>
      <p:pic>
        <p:nvPicPr>
          <p:cNvPr id="104" name="Рисунок 10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4197" y="1547375"/>
            <a:ext cx="632508" cy="603089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4656615" y="1702204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До 36 месяцев включительно</a:t>
            </a: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*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154684" y="1669749"/>
            <a:ext cx="110479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,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5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% годовых</a:t>
            </a:r>
          </a:p>
          <a:p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" name="Рисунок 1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640" y="3362948"/>
            <a:ext cx="603089" cy="588379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4656614" y="3482469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До </a:t>
            </a:r>
            <a:r>
              <a:rPr lang="ru-RU" sz="1000" u="sng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60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месяцев </a:t>
            </a:r>
            <a:r>
              <a:rPr lang="ru-RU" sz="1000" u="sng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включительно</a:t>
            </a:r>
            <a:endParaRPr lang="ru-RU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154683" y="3450014"/>
            <a:ext cx="110479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,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5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% годовых</a:t>
            </a:r>
          </a:p>
          <a:p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" name="Рисунок 10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9227" y="3347577"/>
            <a:ext cx="632508" cy="60308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19205" y="2222757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/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Выдача кредита на следующий за днем заключения кредитного договора рабочий день, без предоставления Заемщиком Заявления на предоставление </a:t>
            </a: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кредита</a:t>
            </a:r>
            <a:endParaRPr lang="en-US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119206" y="402598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/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Выдача кредита осуществляется после исполнения Заемщиком обязательств, предусмотренных кредитной и/или обеспечительной документацией </a:t>
            </a:r>
            <a:endParaRPr lang="en-US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26034</TotalTime>
  <Words>254</Words>
  <Application>Microsoft Office PowerPoint</Application>
  <PresentationFormat>Экран (16:9)</PresentationFormat>
  <Paragraphs>48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Тема Office</vt:lpstr>
      <vt:lpstr>1_Custom Design</vt:lpstr>
      <vt:lpstr>2_Custom Design</vt:lpstr>
      <vt:lpstr>3_Custom Design</vt:lpstr>
      <vt:lpstr>4_Custom Design</vt:lpstr>
      <vt:lpstr>1_Тема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Базилюк Тарас Александрович</dc:creator>
  <cp:lastModifiedBy>Шадрина Лилия Павловна</cp:lastModifiedBy>
  <cp:revision>903</cp:revision>
  <cp:lastPrinted>2020-09-21T07:10:50Z</cp:lastPrinted>
  <dcterms:created xsi:type="dcterms:W3CDTF">2017-08-03T13:00:25Z</dcterms:created>
  <dcterms:modified xsi:type="dcterms:W3CDTF">2020-10-15T04:15:18Z</dcterms:modified>
</cp:coreProperties>
</file>