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7561263" cy="10693400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A9"/>
    <a:srgbClr val="8D8C90"/>
    <a:srgbClr val="504F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938" y="3690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AB40DD-5239-4A2C-A73A-548E3DCA631D}" type="datetimeFigureOut">
              <a:rPr lang="ru-RU"/>
              <a:pPr>
                <a:defRPr/>
              </a:pPr>
              <a:t>13.09.2022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6125"/>
            <a:ext cx="26336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4305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DA208EB-1263-4648-B811-3924604BBF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54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fontAlgn="base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88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5244864"/>
            <a:ext cx="6427074" cy="2292150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7587097"/>
            <a:ext cx="5292884" cy="2732758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33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AD6C0-D1D4-484E-ADBB-A2F77F2BEAE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371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247DE-4C96-4AB1-B367-8BEE6805B1C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441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11321" y="472787"/>
            <a:ext cx="1988770" cy="100597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387" y="472787"/>
            <a:ext cx="5842913" cy="100597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7CA31-4B3A-4B23-A192-F95CF637FA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800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4900902" y="7994793"/>
            <a:ext cx="763310" cy="588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80245" y="781296"/>
            <a:ext cx="6067196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D0CBE-7575-4365-9359-F72CA44C41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916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560141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0245" y="2505529"/>
            <a:ext cx="6053549" cy="7530057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79658" y="781296"/>
            <a:ext cx="6067782" cy="1724233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172C-3D1B-4760-8B7A-D02F9EA397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29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560141" cy="1068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1578760"/>
            <a:ext cx="6053549" cy="315692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5" y="5347822"/>
            <a:ext cx="6053549" cy="4687764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C6D02-8C03-4CA4-9C16-6035609248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193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5" y="781295"/>
            <a:ext cx="606719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0245" y="2505529"/>
            <a:ext cx="2994045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33439" y="2505529"/>
            <a:ext cx="3014001" cy="7321965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EE38-A30E-4543-A2DE-CFD9321089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412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4"/>
            <a:ext cx="6502956" cy="172423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0244" y="2505529"/>
            <a:ext cx="3038690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80244" y="3391195"/>
            <a:ext cx="3038690" cy="664439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780632" y="2505529"/>
            <a:ext cx="2966808" cy="8856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780632" y="3411812"/>
            <a:ext cx="2966808" cy="662377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D0937-703C-4DAC-BD08-FBB04EE709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809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" y="2247"/>
            <a:ext cx="7560140" cy="10691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0244" y="781295"/>
            <a:ext cx="6502956" cy="1724235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7ED1D-CC03-4790-824D-6E56711BCB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90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73258" y="9157754"/>
            <a:ext cx="469211" cy="1017028"/>
          </a:xfrm>
        </p:spPr>
        <p:txBody>
          <a:bodyPr/>
          <a:lstStyle>
            <a:lvl1pPr algn="ctr">
              <a:defRPr sz="27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3FB1266-CF8C-4420-BDC8-36E81FCECA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195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3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6" cy="912652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586C7-6101-4C67-95CC-E74C7C7D67F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42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74632" y="763334"/>
            <a:ext cx="6072808" cy="1730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74632" y="2494304"/>
            <a:ext cx="6072808" cy="754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288" y="9912107"/>
            <a:ext cx="1764594" cy="56800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2908" y="9912107"/>
            <a:ext cx="2395448" cy="568009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 defTabSz="1043056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3264" y="9420429"/>
            <a:ext cx="512990" cy="985599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83B481-3FDD-4114-A97F-13E9E59BF1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69" r:id="rId6"/>
    <p:sldLayoutId id="2147483679" r:id="rId7"/>
    <p:sldLayoutId id="2147483680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eaLnBrk="1" fontAlgn="base" hangingPunct="1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algn="l" defTabSz="1042988" rtl="0" eaLnBrk="1" fontAlgn="base" hangingPunct="1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algn="l" defTabSz="1042988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60363" algn="just" defTabSz="1042988" rtl="0" eaLnBrk="1" fontAlgn="base" hangingPunct="1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algn="l" defTabSz="1042988" rtl="0" eaLnBrk="1" fontAlgn="base" hangingPunct="1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alog.gov.ru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2359" y="444416"/>
            <a:ext cx="5988129" cy="487344"/>
          </a:xfrm>
        </p:spPr>
        <p:txBody>
          <a:bodyPr/>
          <a:lstStyle/>
          <a:p>
            <a:r>
              <a:rPr lang="ru-RU" sz="1800" dirty="0" smtClean="0"/>
              <a:t>УФНС РОССИИ ПО ЧУКОТСКОМУ АВТОНОМНОМУ ОКРУГУ</a:t>
            </a:r>
            <a:endParaRPr lang="ru-RU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404367" y="203433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Текст 8"/>
          <p:cNvSpPr>
            <a:spLocks noGrp="1"/>
          </p:cNvSpPr>
          <p:nvPr>
            <p:ph type="body" idx="1"/>
          </p:nvPr>
        </p:nvSpPr>
        <p:spPr>
          <a:xfrm>
            <a:off x="540271" y="1314252"/>
            <a:ext cx="6347681" cy="5623868"/>
          </a:xfrm>
        </p:spPr>
        <p:txBody>
          <a:bodyPr rtlCol="0">
            <a:normAutofit fontScale="25000" lnSpcReduction="20000"/>
          </a:bodyPr>
          <a:lstStyle/>
          <a:p>
            <a:pPr marL="77788" algn="ctr">
              <a:spcAft>
                <a:spcPts val="1200"/>
              </a:spcAft>
            </a:pPr>
            <a:r>
              <a:rPr lang="ru-RU" sz="1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по земельному </a:t>
            </a:r>
            <a:r>
              <a:rPr lang="ru-RU" sz="1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налогу </a:t>
            </a:r>
            <a:endParaRPr lang="ru-RU" sz="12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88" algn="ctr">
              <a:spcAft>
                <a:spcPts val="1200"/>
              </a:spcAft>
            </a:pPr>
            <a:r>
              <a:rPr lang="ru-RU" sz="6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6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алоговая </a:t>
            </a:r>
            <a:r>
              <a:rPr lang="ru-RU" sz="6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база уменьшается на величину кадастровой стоимости 600 квадратных метров площади земельного участка, находящегося в собственности, в отношении одного земельного участка </a:t>
            </a:r>
            <a:r>
              <a:rPr lang="ru-RU" sz="6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следующих категорий налогоплательщиков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Герои Советского Союза,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Герои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полные кавалеры 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ордена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Славы;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I и II групп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инвалидности;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с детства,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и инвалиды Великой Отечественной войны, а также ветеранов и инвалидов боевых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имеющие право на получение социальной поддержки в соответствии с Законом Российской Федерации «О социальной защите граждан, подвергшихся воздействию радиации вследствие катастрофы на Чернобыльской АЭС», в соответствии с Федеральным законом «О социальной защите граждан Российской Федерации, подвергшихся воздействию радиации вследствие аварии в 1957 году на производственном объединении «Маяк» и сбросов радиоактивных отходов в реку </a:t>
            </a:r>
            <a:r>
              <a:rPr lang="ru-RU" sz="4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Теча</a:t>
            </a: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в соответствии с Федеральным законом «О социальных гарантиях гражданам, подвергшимся радиационному воздействию вследствие ядерных испытаний на Семипалатинском полигоне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принимавшие в составе подразделений особого риска непосредственное участие в испытаниях ядерного и термоядерного оружия, ликвидации аварий ядерных установок на средствах вооружения и военных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объектах;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получившие или перенесших лучевую болезнь или ставших инвалидами в результате испытаний, учений и иных работ, связанных с любыми видами ядерных установок, включая ядерное оружие и космическую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пенсионеры, получающие пенсии, назначаемые в порядке, установленном пенсионным законодательством, а также лиц, достигших возраста 60 и 55 лет (соответственно мужчины и женщины), которым в соответствии с законодательством Российской Федерации выплачивается ежемесячное пожизненное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соответствующие условия, необходимые для назначения пенсии в соответствии с законодательством Российской Федерации, действовавшим на 31 декабря 2018 года (применяется с 01.01.2019 года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4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имеющие трех и более несовершеннолетних </a:t>
            </a: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детей.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4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ru-RU" sz="4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7788" algn="ctr">
              <a:spcAft>
                <a:spcPts val="1200"/>
              </a:spcAft>
            </a:pPr>
            <a:endParaRPr lang="ru-RU" sz="4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" descr="C:\Users\8700-00-089\Desktop\логотип ФНС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4288" y="594172"/>
            <a:ext cx="648071" cy="63136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60351" y="887509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691977" y="786698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1547961" y="7506940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980009" y="707489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8303" y="884710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8303" y="8875092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8474" y="8587060"/>
            <a:ext cx="62646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Освобождаются от налогообложения физические лица, относящиеся к коренным малочисленным народам Севера, Сибири и Дальнего Востока Российской Федерации, а также общины таких народов – в отношении земельных участков, используемых для сохранения и развития их традиционного образа жизни, хозяйствования и </a:t>
            </a: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промыслов.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42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/>
          <p:nvPr/>
        </p:nvSpPr>
        <p:spPr>
          <a:xfrm>
            <a:off x="3348583" y="578744"/>
            <a:ext cx="914400" cy="576064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 lnSpcReduction="10000"/>
          </a:bodyPr>
          <a:lstStyle>
            <a:defPPr>
              <a:defRPr lang="ru-RU"/>
            </a:defPPr>
            <a:lvl1pPr algn="l" defTabSz="104298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1pPr>
            <a:lvl2pPr marL="520700" indent="-63500" algn="l" defTabSz="104298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2pPr>
            <a:lvl3pPr marL="1042988" indent="-128588" algn="l" defTabSz="104298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3pPr>
            <a:lvl4pPr marL="1563688" indent="-192088" algn="l" defTabSz="104298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4pPr>
            <a:lvl5pPr marL="2085975" indent="-257175" algn="l" defTabSz="1042988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chemeClr val="tx1"/>
                </a:solidFill>
                <a:latin typeface="Calibri" pitchFamily="34" charset="0"/>
                <a:ea typeface="+mn-ea"/>
                <a:cs typeface="Arial" pitchFamily="34" charset="0"/>
              </a:defRPr>
            </a:lvl9pPr>
          </a:lstStyle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Дополнительно на территории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Чукотского автономного округа 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действуют следующие льготы по земельному налогу</a:t>
            </a:r>
          </a:p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6496" y="1106796"/>
            <a:ext cx="914400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Городской округ Анадырь</a:t>
            </a: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0311" y="1602284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06770" y="1234228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имеющих трех и более несовершеннолетних детей и совместно проживающих с ними, получившие в собственность бесплатно земельные участки в порядке и на условиях, определенных Законом Чукотского автономного округа от 10 октября 2011 года № 99-ОЗ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бесплатном предоставлении в собственность гражданам, имеющим трех и более детей, земельных участков на территории Чукотского автономного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округа»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164" y="2242087"/>
            <a:ext cx="914400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Провиденский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городской округ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68353" y="289842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300" y="2516684"/>
            <a:ext cx="59766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войны, а так же граждане, на которых законодательством распространены социальные гарантии и льготы участников Великой Отечественной войны;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войны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4739" y="3286056"/>
            <a:ext cx="914400" cy="288032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Билибинский</a:t>
            </a: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муниципальный район 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(вычет на земельный участок 1000 </a:t>
            </a:r>
            <a:r>
              <a:rPr kumimoji="0" lang="ru-RU" sz="1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кв.м</a:t>
            </a: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72319" y="381282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9318" y="3584536"/>
            <a:ext cx="61351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Советского Союза,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Федерации,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полные кавалеры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ордена Славы;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Великой отечественной войны, а так же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ветераны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боевых действий Российской Федерации;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и II групп инвалидности;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инвалиды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детства;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многодетные семьи,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имеющих трех и более несовершеннолетних детей;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имеющие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получение социальной поддержки, в соответствие с Законом Российской Федерации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защите граждан, подвергшихся воздействию радиации вследствие катастрофы на Чернобыльской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АЭС»,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Федеральным законом от 10 января 2002 года N 2-ФЗ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гарантиях гражданам, подвергшимся радиационному воздействию, вследствие ядерных испытаний на Семипалатинском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полигоне»;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принимавшие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подразделений особого риска непосредственное участие в испытании ядерного и термоядерного оружия, ликвидации аварий ядерных установок на средствах вооружения и военных объектах;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физические лица, получившие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перенесшие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лучевую болезнь или ставших инвалидами в результате испытаний, учений и иных работ, связанных с любыми видами ядерных установок, включая ядерное оружие и космическую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технику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9519" y="7578948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9215" y="6876712"/>
            <a:ext cx="62622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о выбранном земельном участке, в отношении которого применяется налоговый вычет, </a:t>
            </a:r>
            <a:r>
              <a:rPr lang="ru-RU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представляется не позднее 31 декабря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(форма  КНД 1150038, утвержденная Приказом ФНС России от 26.03.2018 N ММВ-7-21/167@)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2618" y="7775068"/>
            <a:ext cx="63206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льгота не учтена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подать заявление о предоставлении льготы по транспортному налогу, земельному налогу, налогу на имущество физических лиц </a:t>
            </a:r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по КНД 1150063, утвержденная приказом ФНС России от 14.11.2017 № ММВ-7-21/897@) через «Личный кабинет налогоплательщика</a:t>
            </a:r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лично, почтовым </a:t>
            </a:r>
            <a:r>
              <a:rPr lang="ru-RU" sz="1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сообщением в налоговый </a:t>
            </a:r>
            <a:r>
              <a:rPr lang="ru-RU" sz="15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или через МФЦ.</a:t>
            </a:r>
            <a:endParaRPr lang="ru-RU" sz="15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1427" y="9163124"/>
            <a:ext cx="63000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 ставками налога и льготами, действующими на территории любого муниципального образования 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на сайте </a:t>
            </a:r>
            <a:r>
              <a:rPr lang="ru-RU" sz="1600" dirty="0" smtClean="0">
                <a:solidFill>
                  <a:srgbClr val="005AA9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www.nalog.gov.ru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интернет-сервис «</a:t>
            </a:r>
            <a:r>
              <a:rPr lang="ru-RU" sz="1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Справочная информация о ставках и льготах по имущественным налогам</a:t>
            </a:r>
            <a:r>
              <a:rPr lang="ru-RU" sz="1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107929"/>
      </p:ext>
    </p:extLst>
  </p:cSld>
  <p:clrMapOvr>
    <a:masterClrMapping/>
  </p:clrMapOvr>
</p:sld>
</file>

<file path=ppt/theme/theme1.xml><?xml version="1.0" encoding="utf-8"?>
<a:theme xmlns:a="http://schemas.openxmlformats.org/drawingml/2006/main" name="Слайды ФНС Росси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Слайды ФНС России</Template>
  <TotalTime>193</TotalTime>
  <Words>759</Words>
  <Application>Microsoft Office PowerPoint</Application>
  <PresentationFormat>Произвольный</PresentationFormat>
  <Paragraphs>34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Слайды ФНС России</vt:lpstr>
      <vt:lpstr>УФНС РОССИИ ПО ЧУКОТСКОМУ АВТОНОМНОМУ ОКРУГУ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УФНС России по Чукотскому автономному округу</dc:title>
  <dc:creator>Овчарова Кристина Алексеевна</dc:creator>
  <cp:lastModifiedBy>Келевье Кристина Алексеевна</cp:lastModifiedBy>
  <cp:revision>28</cp:revision>
  <cp:lastPrinted>2021-05-12T21:48:24Z</cp:lastPrinted>
  <dcterms:created xsi:type="dcterms:W3CDTF">2021-05-12T21:44:11Z</dcterms:created>
  <dcterms:modified xsi:type="dcterms:W3CDTF">2022-09-13T02:28:13Z</dcterms:modified>
</cp:coreProperties>
</file>